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1" r:id="rId5"/>
    <p:sldId id="262" r:id="rId6"/>
    <p:sldId id="316" r:id="rId7"/>
    <p:sldId id="317" r:id="rId8"/>
    <p:sldId id="318" r:id="rId9"/>
    <p:sldId id="315" r:id="rId10"/>
    <p:sldId id="319" r:id="rId11"/>
    <p:sldId id="320" r:id="rId12"/>
    <p:sldId id="321" r:id="rId13"/>
    <p:sldId id="288" r:id="rId14"/>
    <p:sldId id="322" r:id="rId15"/>
    <p:sldId id="323" r:id="rId16"/>
    <p:sldId id="324" r:id="rId17"/>
    <p:sldId id="32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8"/>
    <p:restoredTop sz="94727"/>
  </p:normalViewPr>
  <p:slideViewPr>
    <p:cSldViewPr snapToGrid="0" snapToObjects="1">
      <p:cViewPr varScale="1">
        <p:scale>
          <a:sx n="127" d="100"/>
          <a:sy n="127" d="100"/>
        </p:scale>
        <p:origin x="5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93A1-972E-C841-A5AE-26315A3139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3CF6C8-487C-994A-BAF6-53A0FAA027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CEA553-00CF-834F-AEDE-69BE218CC6B3}"/>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5" name="Footer Placeholder 4">
            <a:extLst>
              <a:ext uri="{FF2B5EF4-FFF2-40B4-BE49-F238E27FC236}">
                <a16:creationId xmlns:a16="http://schemas.microsoft.com/office/drawing/2014/main" id="{2EA686F8-E6D8-3242-A951-36CE19C4FF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68AB0-618C-CD4C-9442-00163F26E53D}"/>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2609171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6E11-3F5F-0F4B-BF05-45FF1B062F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44EC92-ACAD-7041-9840-E3625BB6C4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A50DE-96FE-1C4D-9326-66B0F7B59AED}"/>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5" name="Footer Placeholder 4">
            <a:extLst>
              <a:ext uri="{FF2B5EF4-FFF2-40B4-BE49-F238E27FC236}">
                <a16:creationId xmlns:a16="http://schemas.microsoft.com/office/drawing/2014/main" id="{4D09FB98-98C5-1C4B-BF62-B36504845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15ECC-BC33-9B44-9949-3117B6287948}"/>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30887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BDC754-817B-4F4D-A8D5-63BCD0E95E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442423-87E5-644D-A47F-36FD645420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B33CC-D950-4945-B93D-161F9889554C}"/>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5" name="Footer Placeholder 4">
            <a:extLst>
              <a:ext uri="{FF2B5EF4-FFF2-40B4-BE49-F238E27FC236}">
                <a16:creationId xmlns:a16="http://schemas.microsoft.com/office/drawing/2014/main" id="{BDC553A6-62A3-4244-B78B-66AE087F43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DD25F-8251-1346-B122-BADAEE3AEBA5}"/>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371562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55A7D-316B-0940-AD36-9A39D397EA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28402-A4DD-0A4E-BD0C-EE08FA3A34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536B2-7593-C24D-B919-52F93DFC49A8}"/>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5" name="Footer Placeholder 4">
            <a:extLst>
              <a:ext uri="{FF2B5EF4-FFF2-40B4-BE49-F238E27FC236}">
                <a16:creationId xmlns:a16="http://schemas.microsoft.com/office/drawing/2014/main" id="{71BBEF83-7066-2F4C-B344-2922EDB10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0D015-A577-E743-9FCD-C6BCFCF2B9A5}"/>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354220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8CD8-424A-EE4A-92C9-8722443AB1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065FBA-3E0E-5D42-BE3A-8EC3F956E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309676-C51E-9F40-9F03-F4BBDA610D7D}"/>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5" name="Footer Placeholder 4">
            <a:extLst>
              <a:ext uri="{FF2B5EF4-FFF2-40B4-BE49-F238E27FC236}">
                <a16:creationId xmlns:a16="http://schemas.microsoft.com/office/drawing/2014/main" id="{27AAD336-68FB-EA4D-992B-8C57A7D78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4D3E3-2DDE-3D46-AD3E-2D3A104859D4}"/>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2907198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C343F-5DFD-1A47-A039-0DA86FFB22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AFEB67-530C-4740-938C-0B47BC1884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2E81C9-2D8F-D444-A41E-35E2AF00C9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5B216E-FD0D-B644-BADF-4D0620FEE4BB}"/>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6" name="Footer Placeholder 5">
            <a:extLst>
              <a:ext uri="{FF2B5EF4-FFF2-40B4-BE49-F238E27FC236}">
                <a16:creationId xmlns:a16="http://schemas.microsoft.com/office/drawing/2014/main" id="{979751B9-F43B-9A49-92AB-792EA5E9DA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2471A-4212-D64C-AD51-7DE379ADBCBE}"/>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232694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76B88-0BE4-5B42-9460-AD5B44128C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D66117-F58F-994D-AAC1-4E8CF7AEE8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F9BFA0-F42D-304C-99F8-84C0AAEBBE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7033F8-2B2E-DA44-9982-73C3016CC4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147BC2-40CB-AC4D-AF0B-4555254FFB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89D041-B605-BF49-B0D2-FFE704FEBAEB}"/>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8" name="Footer Placeholder 7">
            <a:extLst>
              <a:ext uri="{FF2B5EF4-FFF2-40B4-BE49-F238E27FC236}">
                <a16:creationId xmlns:a16="http://schemas.microsoft.com/office/drawing/2014/main" id="{58129252-37BD-6949-9156-4DB871E335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66458E-B777-3446-825D-D2B49E87F586}"/>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2826059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4E70-4080-4447-A2BE-8F4B505036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AE3959-5EC1-6245-B28B-0F58239B9AF8}"/>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4" name="Footer Placeholder 3">
            <a:extLst>
              <a:ext uri="{FF2B5EF4-FFF2-40B4-BE49-F238E27FC236}">
                <a16:creationId xmlns:a16="http://schemas.microsoft.com/office/drawing/2014/main" id="{E62A127C-8F9F-EB4B-A064-3B6DF553D5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D6ADCD-D4A2-8740-B9E8-733BE1255F63}"/>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189756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9C9ED5-48ED-B746-A372-F3FB6D769139}"/>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3" name="Footer Placeholder 2">
            <a:extLst>
              <a:ext uri="{FF2B5EF4-FFF2-40B4-BE49-F238E27FC236}">
                <a16:creationId xmlns:a16="http://schemas.microsoft.com/office/drawing/2014/main" id="{713B89D9-7D17-1040-9A96-8E0162517F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32F180-E930-204D-91C8-604608DE39EB}"/>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1147986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082D-9F18-944C-BB1F-43AE68B33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C4428D-49B2-E94E-AC48-BC18F25B09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22C66-8E9F-3A42-98BD-8507AB7D3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3E2873-4ED6-4048-BD62-EDA5CCD5CB86}"/>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6" name="Footer Placeholder 5">
            <a:extLst>
              <a:ext uri="{FF2B5EF4-FFF2-40B4-BE49-F238E27FC236}">
                <a16:creationId xmlns:a16="http://schemas.microsoft.com/office/drawing/2014/main" id="{D933F60B-6774-3C4A-9581-2DABF37A84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A73DA2-2DC0-A142-A2F2-4AABB785157F}"/>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190139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E1E7-C373-9D4F-A2B6-CF94537C0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23835D-5909-0240-92EB-A80F8E4FA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7C3841-1ECA-964A-86A9-8B988A6AD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409744-99A6-184E-8B09-F8D17CE0123D}"/>
              </a:ext>
            </a:extLst>
          </p:cNvPr>
          <p:cNvSpPr>
            <a:spLocks noGrp="1"/>
          </p:cNvSpPr>
          <p:nvPr>
            <p:ph type="dt" sz="half" idx="10"/>
          </p:nvPr>
        </p:nvSpPr>
        <p:spPr/>
        <p:txBody>
          <a:bodyPr/>
          <a:lstStyle/>
          <a:p>
            <a:fld id="{13BCFC03-ECCD-F044-8B79-6C937E40DBFF}" type="datetimeFigureOut">
              <a:rPr lang="en-US" smtClean="0"/>
              <a:t>2/28/19</a:t>
            </a:fld>
            <a:endParaRPr lang="en-US"/>
          </a:p>
        </p:txBody>
      </p:sp>
      <p:sp>
        <p:nvSpPr>
          <p:cNvPr id="6" name="Footer Placeholder 5">
            <a:extLst>
              <a:ext uri="{FF2B5EF4-FFF2-40B4-BE49-F238E27FC236}">
                <a16:creationId xmlns:a16="http://schemas.microsoft.com/office/drawing/2014/main" id="{8C15A005-873C-1C46-BC50-D387F91662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C0B0D-90E2-F046-96B0-E56225D33C32}"/>
              </a:ext>
            </a:extLst>
          </p:cNvPr>
          <p:cNvSpPr>
            <a:spLocks noGrp="1"/>
          </p:cNvSpPr>
          <p:nvPr>
            <p:ph type="sldNum" sz="quarter" idx="12"/>
          </p:nvPr>
        </p:nvSpPr>
        <p:spPr/>
        <p:txBody>
          <a:bodyPr/>
          <a:lstStyle/>
          <a:p>
            <a:fld id="{0AF1A811-4236-434A-AAFE-3B7283AC2C42}" type="slidenum">
              <a:rPr lang="en-US" smtClean="0"/>
              <a:t>‹#›</a:t>
            </a:fld>
            <a:endParaRPr lang="en-US"/>
          </a:p>
        </p:txBody>
      </p:sp>
    </p:spTree>
    <p:extLst>
      <p:ext uri="{BB962C8B-B14F-4D97-AF65-F5344CB8AC3E}">
        <p14:creationId xmlns:p14="http://schemas.microsoft.com/office/powerpoint/2010/main" val="63152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113DA0-D57E-8246-BC9A-008ED618AC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EFC689-4DAA-6748-9167-E726258516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1E603-C7E9-584F-95CA-FCFC2E47E2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CFC03-ECCD-F044-8B79-6C937E40DBFF}" type="datetimeFigureOut">
              <a:rPr lang="en-US" smtClean="0"/>
              <a:t>2/28/19</a:t>
            </a:fld>
            <a:endParaRPr lang="en-US"/>
          </a:p>
        </p:txBody>
      </p:sp>
      <p:sp>
        <p:nvSpPr>
          <p:cNvPr id="5" name="Footer Placeholder 4">
            <a:extLst>
              <a:ext uri="{FF2B5EF4-FFF2-40B4-BE49-F238E27FC236}">
                <a16:creationId xmlns:a16="http://schemas.microsoft.com/office/drawing/2014/main" id="{8CEF3612-8898-874C-9958-C387CAE6A8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1C9F76-A5FC-3B42-9071-6828EE00DD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1A811-4236-434A-AAFE-3B7283AC2C42}" type="slidenum">
              <a:rPr lang="en-US" smtClean="0"/>
              <a:t>‹#›</a:t>
            </a:fld>
            <a:endParaRPr lang="en-US"/>
          </a:p>
        </p:txBody>
      </p:sp>
    </p:spTree>
    <p:extLst>
      <p:ext uri="{BB962C8B-B14F-4D97-AF65-F5344CB8AC3E}">
        <p14:creationId xmlns:p14="http://schemas.microsoft.com/office/powerpoint/2010/main" val="4010837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8F3E-661A-784C-9822-9E9BC6F464EB}"/>
              </a:ext>
            </a:extLst>
          </p:cNvPr>
          <p:cNvSpPr>
            <a:spLocks noGrp="1"/>
          </p:cNvSpPr>
          <p:nvPr>
            <p:ph type="ctrTitle"/>
          </p:nvPr>
        </p:nvSpPr>
        <p:spPr>
          <a:xfrm>
            <a:off x="1524000" y="1122362"/>
            <a:ext cx="9144000" cy="2479675"/>
          </a:xfrm>
        </p:spPr>
        <p:txBody>
          <a:bodyPr/>
          <a:lstStyle/>
          <a:p>
            <a:r>
              <a:rPr lang="en-US" dirty="0"/>
              <a:t>Identifying </a:t>
            </a:r>
            <a:br>
              <a:rPr lang="en-US" dirty="0"/>
            </a:br>
            <a:r>
              <a:rPr lang="en-US" dirty="0"/>
              <a:t>Gifted and Talented Students </a:t>
            </a:r>
          </a:p>
        </p:txBody>
      </p:sp>
      <p:sp>
        <p:nvSpPr>
          <p:cNvPr id="3" name="Subtitle 2">
            <a:extLst>
              <a:ext uri="{FF2B5EF4-FFF2-40B4-BE49-F238E27FC236}">
                <a16:creationId xmlns:a16="http://schemas.microsoft.com/office/drawing/2014/main" id="{7600D598-098A-B14D-8ADA-4AF49C75FE7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24381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ED3B-31D7-9641-A170-C8076E5FF4BC}"/>
              </a:ext>
            </a:extLst>
          </p:cNvPr>
          <p:cNvSpPr>
            <a:spLocks noGrp="1"/>
          </p:cNvSpPr>
          <p:nvPr>
            <p:ph type="title"/>
          </p:nvPr>
        </p:nvSpPr>
        <p:spPr/>
        <p:txBody>
          <a:bodyPr/>
          <a:lstStyle/>
          <a:p>
            <a:r>
              <a:rPr lang="en-US" dirty="0"/>
              <a:t>Lack of commonsense and poor social skills</a:t>
            </a:r>
          </a:p>
        </p:txBody>
      </p:sp>
      <p:sp>
        <p:nvSpPr>
          <p:cNvPr id="3" name="Content Placeholder 2">
            <a:extLst>
              <a:ext uri="{FF2B5EF4-FFF2-40B4-BE49-F238E27FC236}">
                <a16:creationId xmlns:a16="http://schemas.microsoft.com/office/drawing/2014/main" id="{B63FFC98-541D-EC4E-995E-C19192BD7029}"/>
              </a:ext>
            </a:extLst>
          </p:cNvPr>
          <p:cNvSpPr>
            <a:spLocks noGrp="1"/>
          </p:cNvSpPr>
          <p:nvPr>
            <p:ph idx="1"/>
          </p:nvPr>
        </p:nvSpPr>
        <p:spPr/>
        <p:txBody>
          <a:bodyPr>
            <a:normAutofit lnSpcReduction="10000"/>
          </a:bodyPr>
          <a:lstStyle/>
          <a:p>
            <a:r>
              <a:rPr lang="en-US" dirty="0"/>
              <a:t>Being able to understand complex concepts does not relate to having common sense</a:t>
            </a:r>
          </a:p>
          <a:p>
            <a:r>
              <a:rPr lang="en-US" dirty="0"/>
              <a:t>This relates to having poor social skills. Some G&amp;T children find it difficult to predict what someone else wants them to do</a:t>
            </a:r>
          </a:p>
          <a:p>
            <a:r>
              <a:rPr lang="en-US" dirty="0"/>
              <a:t>G&amp;T children often have many ideas at once and concentrate more on complex ideas, forgetting easy solutions and commonsense</a:t>
            </a:r>
          </a:p>
          <a:p>
            <a:r>
              <a:rPr lang="en-US" dirty="0"/>
              <a:t>They are sometimes our quirky kids. Their thinking is far more mature than their peers which makes social interaction tricky</a:t>
            </a:r>
          </a:p>
          <a:p>
            <a:r>
              <a:rPr lang="en-US" dirty="0"/>
              <a:t>Sometimes they make other children feel inferior. </a:t>
            </a:r>
          </a:p>
          <a:p>
            <a:r>
              <a:rPr lang="en-US" dirty="0"/>
              <a:t>Being smart is not about being better it is about being different. </a:t>
            </a:r>
          </a:p>
        </p:txBody>
      </p:sp>
    </p:spTree>
    <p:extLst>
      <p:ext uri="{BB962C8B-B14F-4D97-AF65-F5344CB8AC3E}">
        <p14:creationId xmlns:p14="http://schemas.microsoft.com/office/powerpoint/2010/main" val="2757855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D5083-46A9-EB45-B349-1D95175E08A2}"/>
              </a:ext>
            </a:extLst>
          </p:cNvPr>
          <p:cNvSpPr>
            <a:spLocks noGrp="1"/>
          </p:cNvSpPr>
          <p:nvPr>
            <p:ph type="title"/>
          </p:nvPr>
        </p:nvSpPr>
        <p:spPr/>
        <p:txBody>
          <a:bodyPr/>
          <a:lstStyle/>
          <a:p>
            <a:r>
              <a:rPr lang="en-US" dirty="0"/>
              <a:t>Students have many ideas and can’t </a:t>
            </a:r>
            <a:r>
              <a:rPr lang="en-US" dirty="0" err="1"/>
              <a:t>prioritise</a:t>
            </a:r>
            <a:r>
              <a:rPr lang="en-US" dirty="0"/>
              <a:t> or complete a task</a:t>
            </a:r>
          </a:p>
        </p:txBody>
      </p:sp>
      <p:sp>
        <p:nvSpPr>
          <p:cNvPr id="3" name="Content Placeholder 2">
            <a:extLst>
              <a:ext uri="{FF2B5EF4-FFF2-40B4-BE49-F238E27FC236}">
                <a16:creationId xmlns:a16="http://schemas.microsoft.com/office/drawing/2014/main" id="{F559FFBC-780E-674B-80ED-C1E945C8EE24}"/>
              </a:ext>
            </a:extLst>
          </p:cNvPr>
          <p:cNvSpPr>
            <a:spLocks noGrp="1"/>
          </p:cNvSpPr>
          <p:nvPr>
            <p:ph idx="1"/>
          </p:nvPr>
        </p:nvSpPr>
        <p:spPr/>
        <p:txBody>
          <a:bodyPr/>
          <a:lstStyle/>
          <a:p>
            <a:r>
              <a:rPr lang="en-US" dirty="0"/>
              <a:t>Support your child to complete a task or game. They can get bored quickly </a:t>
            </a:r>
          </a:p>
          <a:p>
            <a:r>
              <a:rPr lang="en-US" dirty="0"/>
              <a:t>Sometimes they use this to avoid doing complicated tasks</a:t>
            </a:r>
          </a:p>
        </p:txBody>
      </p:sp>
    </p:spTree>
    <p:extLst>
      <p:ext uri="{BB962C8B-B14F-4D97-AF65-F5344CB8AC3E}">
        <p14:creationId xmlns:p14="http://schemas.microsoft.com/office/powerpoint/2010/main" val="3527324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2945-9D58-CC47-A5E6-9614F81E9501}"/>
              </a:ext>
            </a:extLst>
          </p:cNvPr>
          <p:cNvSpPr>
            <a:spLocks noGrp="1"/>
          </p:cNvSpPr>
          <p:nvPr>
            <p:ph type="title"/>
          </p:nvPr>
        </p:nvSpPr>
        <p:spPr/>
        <p:txBody>
          <a:bodyPr/>
          <a:lstStyle/>
          <a:p>
            <a:r>
              <a:rPr lang="en-US" dirty="0"/>
              <a:t>Poor work habits</a:t>
            </a:r>
          </a:p>
        </p:txBody>
      </p:sp>
      <p:sp>
        <p:nvSpPr>
          <p:cNvPr id="3" name="Content Placeholder 2">
            <a:extLst>
              <a:ext uri="{FF2B5EF4-FFF2-40B4-BE49-F238E27FC236}">
                <a16:creationId xmlns:a16="http://schemas.microsoft.com/office/drawing/2014/main" id="{CDCC773C-DECE-4744-8CD8-0716E03CF239}"/>
              </a:ext>
            </a:extLst>
          </p:cNvPr>
          <p:cNvSpPr>
            <a:spLocks noGrp="1"/>
          </p:cNvSpPr>
          <p:nvPr>
            <p:ph idx="1"/>
          </p:nvPr>
        </p:nvSpPr>
        <p:spPr/>
        <p:txBody>
          <a:bodyPr/>
          <a:lstStyle/>
          <a:p>
            <a:r>
              <a:rPr lang="en-US" dirty="0"/>
              <a:t>G&amp;T students sometimes know what the teacher is going to teach before they start</a:t>
            </a:r>
          </a:p>
          <a:p>
            <a:r>
              <a:rPr lang="en-US" dirty="0"/>
              <a:t>This results in poor work habits</a:t>
            </a:r>
          </a:p>
          <a:p>
            <a:r>
              <a:rPr lang="en-US" dirty="0"/>
              <a:t>Students don’t have to try and don’t learn to make mistakes and fail</a:t>
            </a:r>
          </a:p>
          <a:p>
            <a:r>
              <a:rPr lang="en-US" dirty="0"/>
              <a:t>They get high marks without doing homework and without trying</a:t>
            </a:r>
          </a:p>
          <a:p>
            <a:r>
              <a:rPr lang="en-US" dirty="0"/>
              <a:t>This results in not developing those skills</a:t>
            </a:r>
          </a:p>
        </p:txBody>
      </p:sp>
    </p:spTree>
    <p:extLst>
      <p:ext uri="{BB962C8B-B14F-4D97-AF65-F5344CB8AC3E}">
        <p14:creationId xmlns:p14="http://schemas.microsoft.com/office/powerpoint/2010/main" val="53256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91544" y="1484785"/>
            <a:ext cx="7200800" cy="3323987"/>
          </a:xfrm>
          <a:prstGeom prst="rect">
            <a:avLst/>
          </a:prstGeom>
        </p:spPr>
        <p:txBody>
          <a:bodyPr wrap="square">
            <a:spAutoFit/>
          </a:bodyPr>
          <a:lstStyle/>
          <a:p>
            <a:r>
              <a:rPr lang="en-AU" dirty="0">
                <a:solidFill>
                  <a:prstClr val="black"/>
                </a:solidFill>
              </a:rPr>
              <a:t>•</a:t>
            </a:r>
            <a:endParaRPr lang="en-AU" sz="2400" dirty="0">
              <a:solidFill>
                <a:prstClr val="black"/>
              </a:solidFill>
            </a:endParaRPr>
          </a:p>
          <a:p>
            <a:r>
              <a:rPr lang="en-AU" sz="2400" dirty="0">
                <a:solidFill>
                  <a:prstClr val="black"/>
                </a:solidFill>
              </a:rPr>
              <a:t>•Respects varied perspective</a:t>
            </a:r>
          </a:p>
          <a:p>
            <a:r>
              <a:rPr lang="en-AU" sz="2400" dirty="0">
                <a:solidFill>
                  <a:prstClr val="black"/>
                </a:solidFill>
              </a:rPr>
              <a:t>•Shows open-mindedness</a:t>
            </a:r>
          </a:p>
          <a:p>
            <a:r>
              <a:rPr lang="en-AU" sz="2400" dirty="0">
                <a:solidFill>
                  <a:prstClr val="black"/>
                </a:solidFill>
              </a:rPr>
              <a:t>•Is effective in evaluating own quality of work</a:t>
            </a:r>
          </a:p>
          <a:p>
            <a:r>
              <a:rPr lang="en-AU" sz="2400" dirty="0">
                <a:solidFill>
                  <a:prstClr val="black"/>
                </a:solidFill>
              </a:rPr>
              <a:t>•Seeks quality more than comfort and ease</a:t>
            </a:r>
          </a:p>
          <a:p>
            <a:r>
              <a:rPr lang="en-AU" sz="2400" dirty="0">
                <a:solidFill>
                  <a:prstClr val="black"/>
                </a:solidFill>
              </a:rPr>
              <a:t>•Thinks before acting</a:t>
            </a:r>
          </a:p>
          <a:p>
            <a:r>
              <a:rPr lang="en-AU" sz="2400" dirty="0">
                <a:solidFill>
                  <a:prstClr val="black"/>
                </a:solidFill>
              </a:rPr>
              <a:t>•Strives for accuracy</a:t>
            </a:r>
          </a:p>
          <a:p>
            <a:r>
              <a:rPr lang="en-AU" sz="2400" dirty="0">
                <a:solidFill>
                  <a:prstClr val="black"/>
                </a:solidFill>
              </a:rPr>
              <a:t>•Asks important questions</a:t>
            </a:r>
          </a:p>
          <a:p>
            <a:r>
              <a:rPr lang="en-AU" sz="2400" dirty="0">
                <a:solidFill>
                  <a:prstClr val="black"/>
                </a:solidFill>
              </a:rPr>
              <a:t>•Shows appreciation/awe/wonder with</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6382" y="51596"/>
            <a:ext cx="9354318" cy="648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378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0BBC-FB19-E24B-A188-8ABA63B596AD}"/>
              </a:ext>
            </a:extLst>
          </p:cNvPr>
          <p:cNvSpPr>
            <a:spLocks noGrp="1"/>
          </p:cNvSpPr>
          <p:nvPr>
            <p:ph type="title"/>
          </p:nvPr>
        </p:nvSpPr>
        <p:spPr/>
        <p:txBody>
          <a:bodyPr/>
          <a:lstStyle/>
          <a:p>
            <a:r>
              <a:rPr lang="en-US" dirty="0"/>
              <a:t>Language</a:t>
            </a:r>
          </a:p>
        </p:txBody>
      </p:sp>
      <p:sp>
        <p:nvSpPr>
          <p:cNvPr id="3" name="Content Placeholder 2">
            <a:extLst>
              <a:ext uri="{FF2B5EF4-FFF2-40B4-BE49-F238E27FC236}">
                <a16:creationId xmlns:a16="http://schemas.microsoft.com/office/drawing/2014/main" id="{7C752D0C-9E23-164D-9481-B5E67E3E23EA}"/>
              </a:ext>
            </a:extLst>
          </p:cNvPr>
          <p:cNvSpPr>
            <a:spLocks noGrp="1"/>
          </p:cNvSpPr>
          <p:nvPr>
            <p:ph idx="1"/>
          </p:nvPr>
        </p:nvSpPr>
        <p:spPr/>
        <p:txBody>
          <a:bodyPr/>
          <a:lstStyle/>
          <a:p>
            <a:r>
              <a:rPr lang="en-US" sz="3200" dirty="0"/>
              <a:t>Literacy year 6</a:t>
            </a:r>
            <a:r>
              <a:rPr lang="en-US" dirty="0"/>
              <a:t>: Literary circles incudes higher order thinking strategies</a:t>
            </a:r>
          </a:p>
          <a:p>
            <a:r>
              <a:rPr lang="en-US" sz="3200" dirty="0"/>
              <a:t>Visual literacy year 5</a:t>
            </a:r>
            <a:r>
              <a:rPr lang="en-US" dirty="0"/>
              <a:t>: Students are making their own picture books</a:t>
            </a:r>
          </a:p>
          <a:p>
            <a:r>
              <a:rPr lang="en-US" sz="3200" dirty="0"/>
              <a:t>Animation year 4</a:t>
            </a:r>
            <a:r>
              <a:rPr lang="en-US" dirty="0"/>
              <a:t>: Students learn script writing skills whilst making their own animation</a:t>
            </a:r>
          </a:p>
        </p:txBody>
      </p:sp>
    </p:spTree>
    <p:extLst>
      <p:ext uri="{BB962C8B-B14F-4D97-AF65-F5344CB8AC3E}">
        <p14:creationId xmlns:p14="http://schemas.microsoft.com/office/powerpoint/2010/main" val="1651615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9A8E-ACD4-7D4C-96B0-41009E1DCAD7}"/>
              </a:ext>
            </a:extLst>
          </p:cNvPr>
          <p:cNvSpPr>
            <a:spLocks noGrp="1"/>
          </p:cNvSpPr>
          <p:nvPr>
            <p:ph type="title"/>
          </p:nvPr>
        </p:nvSpPr>
        <p:spPr/>
        <p:txBody>
          <a:bodyPr/>
          <a:lstStyle/>
          <a:p>
            <a:r>
              <a:rPr lang="en-US" dirty="0" err="1"/>
              <a:t>Maths</a:t>
            </a:r>
            <a:endParaRPr lang="en-US" dirty="0"/>
          </a:p>
        </p:txBody>
      </p:sp>
      <p:sp>
        <p:nvSpPr>
          <p:cNvPr id="4" name="Content Placeholder 3">
            <a:extLst>
              <a:ext uri="{FF2B5EF4-FFF2-40B4-BE49-F238E27FC236}">
                <a16:creationId xmlns:a16="http://schemas.microsoft.com/office/drawing/2014/main" id="{ED4860C4-8164-ED44-B42E-E2351BF883DC}"/>
              </a:ext>
            </a:extLst>
          </p:cNvPr>
          <p:cNvSpPr>
            <a:spLocks noGrp="1"/>
          </p:cNvSpPr>
          <p:nvPr>
            <p:ph idx="1"/>
          </p:nvPr>
        </p:nvSpPr>
        <p:spPr>
          <a:xfrm>
            <a:off x="838200" y="1300163"/>
            <a:ext cx="10515600" cy="4876800"/>
          </a:xfrm>
        </p:spPr>
        <p:txBody>
          <a:bodyPr/>
          <a:lstStyle/>
          <a:p>
            <a:r>
              <a:rPr lang="en-US" sz="3600" dirty="0"/>
              <a:t>Mathematical thinking skills</a:t>
            </a:r>
            <a:r>
              <a:rPr lang="en-US" sz="3200" dirty="0"/>
              <a:t>:</a:t>
            </a:r>
          </a:p>
          <a:p>
            <a:r>
              <a:rPr lang="en-US" dirty="0"/>
              <a:t>The ages of the three children in the Jones Family add up to 14. If their ages are multiplied together, the result is 70. What is the age of the eldest child?</a:t>
            </a:r>
          </a:p>
          <a:p>
            <a:r>
              <a:rPr lang="en-US" dirty="0"/>
              <a:t>Hands on </a:t>
            </a:r>
            <a:r>
              <a:rPr lang="en-US" dirty="0" err="1"/>
              <a:t>Maths</a:t>
            </a:r>
            <a:r>
              <a:rPr lang="en-US" dirty="0"/>
              <a:t>:</a:t>
            </a:r>
          </a:p>
          <a:p>
            <a:r>
              <a:rPr lang="en-US" dirty="0"/>
              <a:t>Origami</a:t>
            </a:r>
          </a:p>
          <a:p>
            <a:r>
              <a:rPr lang="en-US" dirty="0"/>
              <a:t>Fibonacci sequence</a:t>
            </a:r>
          </a:p>
          <a:p>
            <a:r>
              <a:rPr lang="en-US" dirty="0"/>
              <a:t>Escher </a:t>
            </a:r>
            <a:r>
              <a:rPr lang="en-US" dirty="0" err="1"/>
              <a:t>tesselations</a:t>
            </a:r>
            <a:endParaRPr lang="en-US" dirty="0"/>
          </a:p>
          <a:p>
            <a:r>
              <a:rPr lang="en-US" dirty="0"/>
              <a:t>Euler formula</a:t>
            </a:r>
          </a:p>
        </p:txBody>
      </p:sp>
    </p:spTree>
    <p:extLst>
      <p:ext uri="{BB962C8B-B14F-4D97-AF65-F5344CB8AC3E}">
        <p14:creationId xmlns:p14="http://schemas.microsoft.com/office/powerpoint/2010/main" val="298432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540C-93E5-2443-971D-8912364F182E}"/>
              </a:ext>
            </a:extLst>
          </p:cNvPr>
          <p:cNvSpPr>
            <a:spLocks noGrp="1"/>
          </p:cNvSpPr>
          <p:nvPr>
            <p:ph type="title"/>
          </p:nvPr>
        </p:nvSpPr>
        <p:spPr/>
        <p:txBody>
          <a:bodyPr/>
          <a:lstStyle/>
          <a:p>
            <a:r>
              <a:rPr lang="en-US" dirty="0"/>
              <a:t>Imagineers program</a:t>
            </a:r>
          </a:p>
        </p:txBody>
      </p:sp>
      <p:sp>
        <p:nvSpPr>
          <p:cNvPr id="3" name="Content Placeholder 2">
            <a:extLst>
              <a:ext uri="{FF2B5EF4-FFF2-40B4-BE49-F238E27FC236}">
                <a16:creationId xmlns:a16="http://schemas.microsoft.com/office/drawing/2014/main" id="{9A4648DF-845E-3C4E-85A7-62653119CB6B}"/>
              </a:ext>
            </a:extLst>
          </p:cNvPr>
          <p:cNvSpPr>
            <a:spLocks noGrp="1"/>
          </p:cNvSpPr>
          <p:nvPr>
            <p:ph idx="1"/>
          </p:nvPr>
        </p:nvSpPr>
        <p:spPr>
          <a:xfrm>
            <a:off x="838200" y="1339702"/>
            <a:ext cx="10515600" cy="5153173"/>
          </a:xfrm>
        </p:spPr>
        <p:txBody>
          <a:bodyPr>
            <a:normAutofit lnSpcReduction="10000"/>
          </a:bodyPr>
          <a:lstStyle/>
          <a:p>
            <a:r>
              <a:rPr lang="en-US" dirty="0"/>
              <a:t>Solar car challenge </a:t>
            </a:r>
          </a:p>
          <a:p>
            <a:r>
              <a:rPr lang="en-US" dirty="0"/>
              <a:t>Robotics</a:t>
            </a:r>
          </a:p>
          <a:p>
            <a:r>
              <a:rPr lang="en-US" dirty="0"/>
              <a:t>Science in Art</a:t>
            </a:r>
          </a:p>
          <a:p>
            <a:r>
              <a:rPr lang="en-US" dirty="0"/>
              <a:t>Sustainability Dying with plant materials</a:t>
            </a:r>
          </a:p>
          <a:p>
            <a:r>
              <a:rPr lang="en-US" dirty="0"/>
              <a:t>Business studies</a:t>
            </a:r>
          </a:p>
          <a:p>
            <a:r>
              <a:rPr lang="en-US" dirty="0"/>
              <a:t>Forensics</a:t>
            </a:r>
          </a:p>
          <a:p>
            <a:r>
              <a:rPr lang="en-US" dirty="0"/>
              <a:t>Astronomy</a:t>
            </a:r>
          </a:p>
          <a:p>
            <a:r>
              <a:rPr lang="en-US" dirty="0"/>
              <a:t>Executive functioning skills</a:t>
            </a:r>
          </a:p>
          <a:p>
            <a:r>
              <a:rPr lang="en-US" dirty="0"/>
              <a:t>Going for gold (learning about gold and geology</a:t>
            </a:r>
          </a:p>
          <a:p>
            <a:r>
              <a:rPr lang="en-US" dirty="0"/>
              <a:t>Engineering</a:t>
            </a:r>
          </a:p>
          <a:p>
            <a:r>
              <a:rPr lang="en-US" dirty="0"/>
              <a:t>Tournament Of Minds</a:t>
            </a:r>
          </a:p>
          <a:p>
            <a:endParaRPr lang="en-US" dirty="0"/>
          </a:p>
          <a:p>
            <a:endParaRPr lang="en-US" dirty="0"/>
          </a:p>
        </p:txBody>
      </p:sp>
    </p:spTree>
    <p:extLst>
      <p:ext uri="{BB962C8B-B14F-4D97-AF65-F5344CB8AC3E}">
        <p14:creationId xmlns:p14="http://schemas.microsoft.com/office/powerpoint/2010/main" val="287016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98EC-2A32-7843-A463-975CCBED9828}"/>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160AC809-669D-354F-82E9-433975719756}"/>
              </a:ext>
            </a:extLst>
          </p:cNvPr>
          <p:cNvSpPr>
            <a:spLocks noGrp="1"/>
          </p:cNvSpPr>
          <p:nvPr>
            <p:ph idx="1"/>
          </p:nvPr>
        </p:nvSpPr>
        <p:spPr/>
        <p:txBody>
          <a:bodyPr/>
          <a:lstStyle/>
          <a:p>
            <a:r>
              <a:rPr lang="en-US" dirty="0"/>
              <a:t>Students will be given work to prepare for Imagineers</a:t>
            </a:r>
          </a:p>
          <a:p>
            <a:r>
              <a:rPr lang="en-US" dirty="0"/>
              <a:t>For Language they might be asked to read the next chapter for next class</a:t>
            </a:r>
          </a:p>
          <a:p>
            <a:r>
              <a:rPr lang="en-US" dirty="0"/>
              <a:t>For </a:t>
            </a:r>
            <a:r>
              <a:rPr lang="en-US" dirty="0" err="1"/>
              <a:t>Maths</a:t>
            </a:r>
            <a:r>
              <a:rPr lang="en-US" dirty="0"/>
              <a:t> they will be asked to try the next sum. If the problem is too difficult, try it and we will problem solve in class as well</a:t>
            </a:r>
          </a:p>
          <a:p>
            <a:r>
              <a:rPr lang="en-US" dirty="0"/>
              <a:t>They might be able to do some in class</a:t>
            </a:r>
          </a:p>
          <a:p>
            <a:r>
              <a:rPr lang="en-US" dirty="0"/>
              <a:t>They should not exceed their allocated homework time</a:t>
            </a:r>
          </a:p>
          <a:p>
            <a:r>
              <a:rPr lang="en-US" dirty="0"/>
              <a:t>Giving students some homework helps them to develop organization skills</a:t>
            </a:r>
          </a:p>
        </p:txBody>
      </p:sp>
    </p:spTree>
    <p:extLst>
      <p:ext uri="{BB962C8B-B14F-4D97-AF65-F5344CB8AC3E}">
        <p14:creationId xmlns:p14="http://schemas.microsoft.com/office/powerpoint/2010/main" val="64241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0569F-EB83-214E-BD7C-D54874EF93FE}"/>
              </a:ext>
            </a:extLst>
          </p:cNvPr>
          <p:cNvSpPr>
            <a:spLocks noGrp="1"/>
          </p:cNvSpPr>
          <p:nvPr>
            <p:ph type="title"/>
          </p:nvPr>
        </p:nvSpPr>
        <p:spPr>
          <a:xfrm>
            <a:off x="838200" y="365125"/>
            <a:ext cx="10515600" cy="939019"/>
          </a:xfrm>
        </p:spPr>
        <p:txBody>
          <a:bodyPr>
            <a:normAutofit/>
          </a:bodyPr>
          <a:lstStyle/>
          <a:p>
            <a:r>
              <a:rPr lang="en-US" dirty="0"/>
              <a:t>Who are our Gifted and Talented students?</a:t>
            </a:r>
          </a:p>
        </p:txBody>
      </p:sp>
      <p:sp>
        <p:nvSpPr>
          <p:cNvPr id="3" name="Content Placeholder 2">
            <a:extLst>
              <a:ext uri="{FF2B5EF4-FFF2-40B4-BE49-F238E27FC236}">
                <a16:creationId xmlns:a16="http://schemas.microsoft.com/office/drawing/2014/main" id="{3EFD35CC-7811-EB46-9A9B-A0645A96711A}"/>
              </a:ext>
            </a:extLst>
          </p:cNvPr>
          <p:cNvSpPr>
            <a:spLocks noGrp="1"/>
          </p:cNvSpPr>
          <p:nvPr>
            <p:ph idx="1"/>
          </p:nvPr>
        </p:nvSpPr>
        <p:spPr>
          <a:xfrm>
            <a:off x="838200" y="1304144"/>
            <a:ext cx="10515600" cy="5306518"/>
          </a:xfrm>
        </p:spPr>
        <p:txBody>
          <a:bodyPr>
            <a:normAutofit fontScale="92500" lnSpcReduction="20000"/>
          </a:bodyPr>
          <a:lstStyle/>
          <a:p>
            <a:pPr marL="457200" lvl="1" indent="0">
              <a:buNone/>
            </a:pPr>
            <a:r>
              <a:rPr lang="en-US" sz="2600" dirty="0"/>
              <a:t>Gagne: Students who’s potential is distinctively above average </a:t>
            </a:r>
          </a:p>
          <a:p>
            <a:pPr lvl="1"/>
            <a:r>
              <a:rPr lang="en-AU" dirty="0"/>
              <a:t>intellectually</a:t>
            </a:r>
          </a:p>
          <a:p>
            <a:pPr lvl="1"/>
            <a:r>
              <a:rPr lang="en-AU" dirty="0"/>
              <a:t>creatively</a:t>
            </a:r>
          </a:p>
          <a:p>
            <a:pPr lvl="1"/>
            <a:r>
              <a:rPr lang="en-AU" dirty="0"/>
              <a:t>socially</a:t>
            </a:r>
          </a:p>
          <a:p>
            <a:pPr lvl="1"/>
            <a:r>
              <a:rPr lang="en-AU" dirty="0"/>
              <a:t>Physically</a:t>
            </a:r>
          </a:p>
          <a:p>
            <a:pPr marL="457200" lvl="1" indent="0">
              <a:buNone/>
            </a:pPr>
            <a:r>
              <a:rPr lang="en-AU" dirty="0"/>
              <a:t>Our environment, parents and schooling influence us to develop a gift into a talent.</a:t>
            </a:r>
          </a:p>
          <a:p>
            <a:pPr marL="0" indent="0">
              <a:buNone/>
            </a:pPr>
            <a:r>
              <a:rPr lang="en-AU" sz="2600" dirty="0"/>
              <a:t>Tannenbaum identifies five factors that influence this conversion:</a:t>
            </a:r>
          </a:p>
          <a:p>
            <a:pPr lvl="1"/>
            <a:r>
              <a:rPr lang="en-AU" dirty="0"/>
              <a:t>superior general intellect</a:t>
            </a:r>
          </a:p>
          <a:p>
            <a:pPr lvl="1"/>
            <a:r>
              <a:rPr lang="en-AU" dirty="0"/>
              <a:t>distinctive special aptitudes</a:t>
            </a:r>
          </a:p>
          <a:p>
            <a:pPr lvl="1"/>
            <a:r>
              <a:rPr lang="en-AU" dirty="0"/>
              <a:t>a supportive array of non-intellective traits such as personality, self-concept or motivation</a:t>
            </a:r>
          </a:p>
          <a:p>
            <a:pPr lvl="1"/>
            <a:r>
              <a:rPr lang="en-AU" dirty="0"/>
              <a:t>a challenging and facilitative environment</a:t>
            </a:r>
          </a:p>
          <a:p>
            <a:pPr lvl="1"/>
            <a:r>
              <a:rPr lang="en-AU" dirty="0"/>
              <a:t>Chance</a:t>
            </a:r>
          </a:p>
          <a:p>
            <a:pPr marL="0" indent="0">
              <a:buNone/>
            </a:pPr>
            <a:r>
              <a:rPr lang="en-AU" dirty="0" err="1"/>
              <a:t>Ranzuli</a:t>
            </a:r>
            <a:r>
              <a:rPr lang="en-AU" dirty="0"/>
              <a:t> identifies three basic clusters of human traits:</a:t>
            </a:r>
          </a:p>
          <a:p>
            <a:pPr lvl="1"/>
            <a:r>
              <a:rPr lang="en-AU" dirty="0"/>
              <a:t>above-average general ability</a:t>
            </a:r>
          </a:p>
          <a:p>
            <a:pPr lvl="1"/>
            <a:r>
              <a:rPr lang="en-AU" dirty="0"/>
              <a:t>high levels of creativity</a:t>
            </a:r>
          </a:p>
          <a:p>
            <a:pPr lvl="1"/>
            <a:r>
              <a:rPr lang="en-AU" dirty="0"/>
              <a:t>high levels of task commitment.</a:t>
            </a:r>
          </a:p>
          <a:p>
            <a:pPr marL="457200" lvl="1" indent="0">
              <a:buNone/>
            </a:pPr>
            <a:endParaRPr lang="en-AU" dirty="0"/>
          </a:p>
          <a:p>
            <a:pPr marL="457200" lvl="1" indent="0">
              <a:buNone/>
            </a:pPr>
            <a:endParaRPr lang="en-AU" dirty="0"/>
          </a:p>
        </p:txBody>
      </p:sp>
    </p:spTree>
    <p:extLst>
      <p:ext uri="{BB962C8B-B14F-4D97-AF65-F5344CB8AC3E}">
        <p14:creationId xmlns:p14="http://schemas.microsoft.com/office/powerpoint/2010/main" val="281844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19C39-EE22-8046-8428-F5B88ADBF05D}"/>
              </a:ext>
            </a:extLst>
          </p:cNvPr>
          <p:cNvSpPr>
            <a:spLocks noGrp="1"/>
          </p:cNvSpPr>
          <p:nvPr>
            <p:ph type="title"/>
          </p:nvPr>
        </p:nvSpPr>
        <p:spPr/>
        <p:txBody>
          <a:bodyPr>
            <a:normAutofit fontScale="90000"/>
          </a:bodyPr>
          <a:lstStyle/>
          <a:p>
            <a:br>
              <a:rPr lang="en-US" dirty="0"/>
            </a:br>
            <a:r>
              <a:rPr lang="en-US" dirty="0"/>
              <a:t>How do we identify students:</a:t>
            </a:r>
            <a:br>
              <a:rPr lang="en-US" dirty="0"/>
            </a:br>
            <a:endParaRPr lang="en-US" dirty="0"/>
          </a:p>
        </p:txBody>
      </p:sp>
      <p:sp>
        <p:nvSpPr>
          <p:cNvPr id="3" name="Content Placeholder 2">
            <a:extLst>
              <a:ext uri="{FF2B5EF4-FFF2-40B4-BE49-F238E27FC236}">
                <a16:creationId xmlns:a16="http://schemas.microsoft.com/office/drawing/2014/main" id="{BA7E0076-1166-A84F-B3A0-0B3F9FDB4C09}"/>
              </a:ext>
            </a:extLst>
          </p:cNvPr>
          <p:cNvSpPr>
            <a:spLocks noGrp="1"/>
          </p:cNvSpPr>
          <p:nvPr>
            <p:ph idx="1"/>
          </p:nvPr>
        </p:nvSpPr>
        <p:spPr>
          <a:xfrm>
            <a:off x="838200" y="1416818"/>
            <a:ext cx="10515600" cy="4760145"/>
          </a:xfrm>
        </p:spPr>
        <p:txBody>
          <a:bodyPr>
            <a:normAutofit lnSpcReduction="10000"/>
          </a:bodyPr>
          <a:lstStyle/>
          <a:p>
            <a:r>
              <a:rPr lang="en-US" dirty="0"/>
              <a:t>Tests: AGAT test has three components:</a:t>
            </a:r>
          </a:p>
          <a:p>
            <a:r>
              <a:rPr lang="en-US" dirty="0"/>
              <a:t>Abstract reasoning: We test students ability to recognize patterns, non verbal reasoning skills and working accurately at speed</a:t>
            </a:r>
          </a:p>
          <a:p>
            <a:r>
              <a:rPr lang="en-US" dirty="0"/>
              <a:t>Verbal: We test student’s word knowledge and ability to see relationships in concepts</a:t>
            </a:r>
          </a:p>
          <a:p>
            <a:r>
              <a:rPr lang="en-US" dirty="0"/>
              <a:t>Mathematical: We test student’s number sense and ability to work accurately at speed</a:t>
            </a:r>
          </a:p>
          <a:p>
            <a:r>
              <a:rPr lang="en-US" dirty="0"/>
              <a:t>PAT tests: We monitor student growth over time.</a:t>
            </a:r>
          </a:p>
          <a:p>
            <a:r>
              <a:rPr lang="en-US" dirty="0"/>
              <a:t>Teacher nomination: * Related to test data</a:t>
            </a:r>
          </a:p>
          <a:p>
            <a:pPr marL="3200400" lvl="7" indent="0">
              <a:buNone/>
            </a:pPr>
            <a:r>
              <a:rPr lang="en-US" sz="2800" dirty="0"/>
              <a:t>* Teacher feeling that a student is    underachieving and needs extension</a:t>
            </a:r>
          </a:p>
        </p:txBody>
      </p:sp>
    </p:spTree>
    <p:extLst>
      <p:ext uri="{BB962C8B-B14F-4D97-AF65-F5344CB8AC3E}">
        <p14:creationId xmlns:p14="http://schemas.microsoft.com/office/powerpoint/2010/main" val="248889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71A2A0-1F02-524D-AF0A-DE0C3402B71C}"/>
              </a:ext>
            </a:extLst>
          </p:cNvPr>
          <p:cNvSpPr txBox="1"/>
          <p:nvPr/>
        </p:nvSpPr>
        <p:spPr>
          <a:xfrm>
            <a:off x="271305" y="184499"/>
            <a:ext cx="2221172" cy="830997"/>
          </a:xfrm>
          <a:prstGeom prst="rect">
            <a:avLst/>
          </a:prstGeom>
          <a:noFill/>
        </p:spPr>
        <p:txBody>
          <a:bodyPr wrap="square" rtlCol="0">
            <a:spAutoFit/>
          </a:bodyPr>
          <a:lstStyle/>
          <a:p>
            <a:r>
              <a:rPr lang="en-US" sz="2400" dirty="0"/>
              <a:t>Is curious and investigative</a:t>
            </a:r>
          </a:p>
        </p:txBody>
      </p:sp>
      <p:sp>
        <p:nvSpPr>
          <p:cNvPr id="3" name="TextBox 2">
            <a:extLst>
              <a:ext uri="{FF2B5EF4-FFF2-40B4-BE49-F238E27FC236}">
                <a16:creationId xmlns:a16="http://schemas.microsoft.com/office/drawing/2014/main" id="{8C56B464-9942-E644-94CA-A697F5AC7CAA}"/>
              </a:ext>
            </a:extLst>
          </p:cNvPr>
          <p:cNvSpPr txBox="1"/>
          <p:nvPr/>
        </p:nvSpPr>
        <p:spPr>
          <a:xfrm>
            <a:off x="2621215" y="184499"/>
            <a:ext cx="2525973" cy="830997"/>
          </a:xfrm>
          <a:prstGeom prst="rect">
            <a:avLst/>
          </a:prstGeom>
          <a:noFill/>
        </p:spPr>
        <p:txBody>
          <a:bodyPr wrap="square" rtlCol="0">
            <a:spAutoFit/>
          </a:bodyPr>
          <a:lstStyle/>
          <a:p>
            <a:r>
              <a:rPr lang="en-US" sz="2400" dirty="0"/>
              <a:t>Asks penetrating questions</a:t>
            </a:r>
          </a:p>
        </p:txBody>
      </p:sp>
      <p:sp>
        <p:nvSpPr>
          <p:cNvPr id="4" name="TextBox 3">
            <a:extLst>
              <a:ext uri="{FF2B5EF4-FFF2-40B4-BE49-F238E27FC236}">
                <a16:creationId xmlns:a16="http://schemas.microsoft.com/office/drawing/2014/main" id="{252D00E1-2D6B-1649-8221-466828216EE3}"/>
              </a:ext>
            </a:extLst>
          </p:cNvPr>
          <p:cNvSpPr txBox="1"/>
          <p:nvPr/>
        </p:nvSpPr>
        <p:spPr>
          <a:xfrm>
            <a:off x="271305" y="1758903"/>
            <a:ext cx="1833716" cy="830997"/>
          </a:xfrm>
          <a:prstGeom prst="rect">
            <a:avLst/>
          </a:prstGeom>
          <a:noFill/>
        </p:spPr>
        <p:txBody>
          <a:bodyPr wrap="square" rtlCol="0">
            <a:spAutoFit/>
          </a:bodyPr>
          <a:lstStyle/>
          <a:p>
            <a:r>
              <a:rPr lang="en-US" sz="2400" dirty="0"/>
              <a:t>Learns very quick, </a:t>
            </a:r>
          </a:p>
        </p:txBody>
      </p:sp>
      <p:sp>
        <p:nvSpPr>
          <p:cNvPr id="5" name="TextBox 4">
            <a:extLst>
              <a:ext uri="{FF2B5EF4-FFF2-40B4-BE49-F238E27FC236}">
                <a16:creationId xmlns:a16="http://schemas.microsoft.com/office/drawing/2014/main" id="{8EC9C3B3-7D9A-714F-9F64-AF48E2E082AD}"/>
              </a:ext>
            </a:extLst>
          </p:cNvPr>
          <p:cNvSpPr txBox="1"/>
          <p:nvPr/>
        </p:nvSpPr>
        <p:spPr>
          <a:xfrm>
            <a:off x="2385698" y="1740482"/>
            <a:ext cx="2221171" cy="1569660"/>
          </a:xfrm>
          <a:prstGeom prst="rect">
            <a:avLst/>
          </a:prstGeom>
          <a:noFill/>
        </p:spPr>
        <p:txBody>
          <a:bodyPr wrap="square" rtlCol="0">
            <a:spAutoFit/>
          </a:bodyPr>
          <a:lstStyle/>
          <a:p>
            <a:r>
              <a:rPr lang="en-US" sz="2400" dirty="0"/>
              <a:t>Remembers things that are said or read easily</a:t>
            </a:r>
          </a:p>
        </p:txBody>
      </p:sp>
      <p:sp>
        <p:nvSpPr>
          <p:cNvPr id="6" name="TextBox 5">
            <a:extLst>
              <a:ext uri="{FF2B5EF4-FFF2-40B4-BE49-F238E27FC236}">
                <a16:creationId xmlns:a16="http://schemas.microsoft.com/office/drawing/2014/main" id="{DC55BCCE-74E9-684E-833E-7860AB862672}"/>
              </a:ext>
            </a:extLst>
          </p:cNvPr>
          <p:cNvSpPr txBox="1"/>
          <p:nvPr/>
        </p:nvSpPr>
        <p:spPr>
          <a:xfrm>
            <a:off x="5427865" y="170822"/>
            <a:ext cx="2221171" cy="1569660"/>
          </a:xfrm>
          <a:prstGeom prst="rect">
            <a:avLst/>
          </a:prstGeom>
          <a:noFill/>
        </p:spPr>
        <p:txBody>
          <a:bodyPr wrap="square" rtlCol="0">
            <a:spAutoFit/>
          </a:bodyPr>
          <a:lstStyle/>
          <a:p>
            <a:r>
              <a:rPr lang="en-US" sz="2400" dirty="0"/>
              <a:t>Will investigate independently if a topic is of interest</a:t>
            </a:r>
          </a:p>
        </p:txBody>
      </p:sp>
      <p:sp>
        <p:nvSpPr>
          <p:cNvPr id="7" name="TextBox 6">
            <a:extLst>
              <a:ext uri="{FF2B5EF4-FFF2-40B4-BE49-F238E27FC236}">
                <a16:creationId xmlns:a16="http://schemas.microsoft.com/office/drawing/2014/main" id="{02D12BF6-604F-FC44-8F77-FB639306C831}"/>
              </a:ext>
            </a:extLst>
          </p:cNvPr>
          <p:cNvSpPr txBox="1"/>
          <p:nvPr/>
        </p:nvSpPr>
        <p:spPr>
          <a:xfrm>
            <a:off x="4883090" y="1916048"/>
            <a:ext cx="2221171" cy="830997"/>
          </a:xfrm>
          <a:prstGeom prst="rect">
            <a:avLst/>
          </a:prstGeom>
          <a:noFill/>
        </p:spPr>
        <p:txBody>
          <a:bodyPr wrap="square" rtlCol="0">
            <a:spAutoFit/>
          </a:bodyPr>
          <a:lstStyle/>
          <a:p>
            <a:r>
              <a:rPr lang="en-US" sz="2400" dirty="0"/>
              <a:t>Does not need much repetition</a:t>
            </a:r>
          </a:p>
        </p:txBody>
      </p:sp>
      <p:sp>
        <p:nvSpPr>
          <p:cNvPr id="8" name="TextBox 7">
            <a:extLst>
              <a:ext uri="{FF2B5EF4-FFF2-40B4-BE49-F238E27FC236}">
                <a16:creationId xmlns:a16="http://schemas.microsoft.com/office/drawing/2014/main" id="{F56CE488-1447-1D48-9539-822102CB0181}"/>
              </a:ext>
            </a:extLst>
          </p:cNvPr>
          <p:cNvSpPr txBox="1"/>
          <p:nvPr/>
        </p:nvSpPr>
        <p:spPr>
          <a:xfrm>
            <a:off x="7649036" y="1916047"/>
            <a:ext cx="2221171" cy="1200329"/>
          </a:xfrm>
          <a:prstGeom prst="rect">
            <a:avLst/>
          </a:prstGeom>
          <a:noFill/>
        </p:spPr>
        <p:txBody>
          <a:bodyPr wrap="square" rtlCol="0">
            <a:spAutoFit/>
          </a:bodyPr>
          <a:lstStyle/>
          <a:p>
            <a:r>
              <a:rPr lang="en-US" sz="2400" dirty="0"/>
              <a:t>Easily bored with routine tasks</a:t>
            </a:r>
          </a:p>
        </p:txBody>
      </p:sp>
      <p:sp>
        <p:nvSpPr>
          <p:cNvPr id="9" name="TextBox 8">
            <a:extLst>
              <a:ext uri="{FF2B5EF4-FFF2-40B4-BE49-F238E27FC236}">
                <a16:creationId xmlns:a16="http://schemas.microsoft.com/office/drawing/2014/main" id="{8D6EDDDE-3937-E54C-A2FF-78DC9EF3A37D}"/>
              </a:ext>
            </a:extLst>
          </p:cNvPr>
          <p:cNvSpPr txBox="1"/>
          <p:nvPr/>
        </p:nvSpPr>
        <p:spPr>
          <a:xfrm>
            <a:off x="7929713" y="184499"/>
            <a:ext cx="2221171" cy="830997"/>
          </a:xfrm>
          <a:prstGeom prst="rect">
            <a:avLst/>
          </a:prstGeom>
          <a:noFill/>
        </p:spPr>
        <p:txBody>
          <a:bodyPr wrap="square" rtlCol="0">
            <a:spAutoFit/>
          </a:bodyPr>
          <a:lstStyle/>
          <a:p>
            <a:r>
              <a:rPr lang="en-US" sz="2400" dirty="0"/>
              <a:t>Has a large vocabulary</a:t>
            </a:r>
          </a:p>
        </p:txBody>
      </p:sp>
      <p:sp>
        <p:nvSpPr>
          <p:cNvPr id="10" name="TextBox 9">
            <a:extLst>
              <a:ext uri="{FF2B5EF4-FFF2-40B4-BE49-F238E27FC236}">
                <a16:creationId xmlns:a16="http://schemas.microsoft.com/office/drawing/2014/main" id="{FF1446D9-0D28-D842-A9B7-C1CFAB5CA417}"/>
              </a:ext>
            </a:extLst>
          </p:cNvPr>
          <p:cNvSpPr txBox="1"/>
          <p:nvPr/>
        </p:nvSpPr>
        <p:spPr>
          <a:xfrm>
            <a:off x="271304" y="3429000"/>
            <a:ext cx="2221171" cy="461665"/>
          </a:xfrm>
          <a:prstGeom prst="rect">
            <a:avLst/>
          </a:prstGeom>
          <a:noFill/>
        </p:spPr>
        <p:txBody>
          <a:bodyPr wrap="square" rtlCol="0">
            <a:spAutoFit/>
          </a:bodyPr>
          <a:lstStyle/>
          <a:p>
            <a:r>
              <a:rPr lang="en-US" sz="2400" dirty="0"/>
              <a:t>Thinks clearly</a:t>
            </a:r>
          </a:p>
        </p:txBody>
      </p:sp>
      <p:sp>
        <p:nvSpPr>
          <p:cNvPr id="11" name="TextBox 10">
            <a:extLst>
              <a:ext uri="{FF2B5EF4-FFF2-40B4-BE49-F238E27FC236}">
                <a16:creationId xmlns:a16="http://schemas.microsoft.com/office/drawing/2014/main" id="{07067E12-0583-7145-AEAC-A56A6C5F5618}"/>
              </a:ext>
            </a:extLst>
          </p:cNvPr>
          <p:cNvSpPr txBox="1"/>
          <p:nvPr/>
        </p:nvSpPr>
        <p:spPr>
          <a:xfrm>
            <a:off x="2428634" y="3475166"/>
            <a:ext cx="2221171" cy="1200329"/>
          </a:xfrm>
          <a:prstGeom prst="rect">
            <a:avLst/>
          </a:prstGeom>
          <a:noFill/>
        </p:spPr>
        <p:txBody>
          <a:bodyPr wrap="square" rtlCol="0">
            <a:spAutoFit/>
          </a:bodyPr>
          <a:lstStyle/>
          <a:p>
            <a:r>
              <a:rPr lang="en-US" sz="2400" dirty="0" err="1"/>
              <a:t>Recognises</a:t>
            </a:r>
            <a:r>
              <a:rPr lang="en-US" sz="2400" dirty="0"/>
              <a:t> implied relationships</a:t>
            </a:r>
          </a:p>
        </p:txBody>
      </p:sp>
      <p:sp>
        <p:nvSpPr>
          <p:cNvPr id="12" name="TextBox 11">
            <a:extLst>
              <a:ext uri="{FF2B5EF4-FFF2-40B4-BE49-F238E27FC236}">
                <a16:creationId xmlns:a16="http://schemas.microsoft.com/office/drawing/2014/main" id="{E5D8E5E7-395B-EE40-9010-DF81FEC6789B}"/>
              </a:ext>
            </a:extLst>
          </p:cNvPr>
          <p:cNvSpPr txBox="1"/>
          <p:nvPr/>
        </p:nvSpPr>
        <p:spPr>
          <a:xfrm>
            <a:off x="4649805" y="3369155"/>
            <a:ext cx="2221171" cy="830997"/>
          </a:xfrm>
          <a:prstGeom prst="rect">
            <a:avLst/>
          </a:prstGeom>
          <a:noFill/>
        </p:spPr>
        <p:txBody>
          <a:bodyPr wrap="square" rtlCol="0">
            <a:spAutoFit/>
          </a:bodyPr>
          <a:lstStyle/>
          <a:p>
            <a:r>
              <a:rPr lang="en-US" sz="2400" dirty="0"/>
              <a:t>Comprehends meaning easily</a:t>
            </a:r>
          </a:p>
        </p:txBody>
      </p:sp>
      <p:sp>
        <p:nvSpPr>
          <p:cNvPr id="13" name="TextBox 12">
            <a:extLst>
              <a:ext uri="{FF2B5EF4-FFF2-40B4-BE49-F238E27FC236}">
                <a16:creationId xmlns:a16="http://schemas.microsoft.com/office/drawing/2014/main" id="{61A919B9-D1AC-CA41-9CF8-3F737DD83BDC}"/>
              </a:ext>
            </a:extLst>
          </p:cNvPr>
          <p:cNvSpPr txBox="1"/>
          <p:nvPr/>
        </p:nvSpPr>
        <p:spPr>
          <a:xfrm>
            <a:off x="7370196" y="3369154"/>
            <a:ext cx="2780688" cy="1569660"/>
          </a:xfrm>
          <a:prstGeom prst="rect">
            <a:avLst/>
          </a:prstGeom>
          <a:noFill/>
        </p:spPr>
        <p:txBody>
          <a:bodyPr wrap="square" rtlCol="0">
            <a:spAutoFit/>
          </a:bodyPr>
          <a:lstStyle/>
          <a:p>
            <a:r>
              <a:rPr lang="en-US" sz="2400" dirty="0"/>
              <a:t>Learns complex concepts easily but makes mistakes in easy tasks</a:t>
            </a:r>
          </a:p>
        </p:txBody>
      </p:sp>
      <p:sp>
        <p:nvSpPr>
          <p:cNvPr id="15" name="TextBox 14">
            <a:extLst>
              <a:ext uri="{FF2B5EF4-FFF2-40B4-BE49-F238E27FC236}">
                <a16:creationId xmlns:a16="http://schemas.microsoft.com/office/drawing/2014/main" id="{64CFE376-7CB0-9041-9525-CC737C4DDD29}"/>
              </a:ext>
            </a:extLst>
          </p:cNvPr>
          <p:cNvSpPr txBox="1"/>
          <p:nvPr/>
        </p:nvSpPr>
        <p:spPr>
          <a:xfrm>
            <a:off x="10089298" y="189243"/>
            <a:ext cx="2413752" cy="1569660"/>
          </a:xfrm>
          <a:prstGeom prst="rect">
            <a:avLst/>
          </a:prstGeom>
          <a:noFill/>
        </p:spPr>
        <p:txBody>
          <a:bodyPr wrap="square" rtlCol="0">
            <a:spAutoFit/>
          </a:bodyPr>
          <a:lstStyle/>
          <a:p>
            <a:r>
              <a:rPr lang="en-US" sz="2400" dirty="0"/>
              <a:t>Shows imagination, originality, creativity</a:t>
            </a:r>
          </a:p>
        </p:txBody>
      </p:sp>
      <p:sp>
        <p:nvSpPr>
          <p:cNvPr id="16" name="TextBox 15">
            <a:extLst>
              <a:ext uri="{FF2B5EF4-FFF2-40B4-BE49-F238E27FC236}">
                <a16:creationId xmlns:a16="http://schemas.microsoft.com/office/drawing/2014/main" id="{656D21D0-FAC7-E34D-8067-1B453EE8D764}"/>
              </a:ext>
            </a:extLst>
          </p:cNvPr>
          <p:cNvSpPr txBox="1"/>
          <p:nvPr/>
        </p:nvSpPr>
        <p:spPr>
          <a:xfrm>
            <a:off x="271304" y="4765759"/>
            <a:ext cx="2221171" cy="830997"/>
          </a:xfrm>
          <a:prstGeom prst="rect">
            <a:avLst/>
          </a:prstGeom>
          <a:noFill/>
        </p:spPr>
        <p:txBody>
          <a:bodyPr wrap="square" rtlCol="0">
            <a:spAutoFit/>
          </a:bodyPr>
          <a:lstStyle/>
          <a:p>
            <a:r>
              <a:rPr lang="en-US" sz="2400" dirty="0"/>
              <a:t>Has a long attention span</a:t>
            </a:r>
          </a:p>
        </p:txBody>
      </p:sp>
      <p:sp>
        <p:nvSpPr>
          <p:cNvPr id="17" name="TextBox 16">
            <a:extLst>
              <a:ext uri="{FF2B5EF4-FFF2-40B4-BE49-F238E27FC236}">
                <a16:creationId xmlns:a16="http://schemas.microsoft.com/office/drawing/2014/main" id="{52CF52BF-3C2A-B244-B22F-E4EEC0CCB703}"/>
              </a:ext>
            </a:extLst>
          </p:cNvPr>
          <p:cNvSpPr txBox="1"/>
          <p:nvPr/>
        </p:nvSpPr>
        <p:spPr>
          <a:xfrm>
            <a:off x="2385697" y="4938815"/>
            <a:ext cx="2221171" cy="830997"/>
          </a:xfrm>
          <a:prstGeom prst="rect">
            <a:avLst/>
          </a:prstGeom>
          <a:noFill/>
        </p:spPr>
        <p:txBody>
          <a:bodyPr wrap="square" rtlCol="0">
            <a:spAutoFit/>
          </a:bodyPr>
          <a:lstStyle/>
          <a:p>
            <a:r>
              <a:rPr lang="en-US" sz="2400" dirty="0"/>
              <a:t>Prefers complex ideas</a:t>
            </a:r>
          </a:p>
        </p:txBody>
      </p:sp>
      <p:sp>
        <p:nvSpPr>
          <p:cNvPr id="18" name="TextBox 17">
            <a:extLst>
              <a:ext uri="{FF2B5EF4-FFF2-40B4-BE49-F238E27FC236}">
                <a16:creationId xmlns:a16="http://schemas.microsoft.com/office/drawing/2014/main" id="{ECA0E11E-F28C-5E4F-838A-E3CD26E3E3F4}"/>
              </a:ext>
            </a:extLst>
          </p:cNvPr>
          <p:cNvSpPr txBox="1"/>
          <p:nvPr/>
        </p:nvSpPr>
        <p:spPr>
          <a:xfrm>
            <a:off x="4877946" y="5100704"/>
            <a:ext cx="2221171" cy="1200329"/>
          </a:xfrm>
          <a:prstGeom prst="rect">
            <a:avLst/>
          </a:prstGeom>
          <a:noFill/>
        </p:spPr>
        <p:txBody>
          <a:bodyPr wrap="square" rtlCol="0">
            <a:spAutoFit/>
          </a:bodyPr>
          <a:lstStyle/>
          <a:p>
            <a:r>
              <a:rPr lang="en-US" sz="2400" dirty="0"/>
              <a:t>Has excellent problem solving skills</a:t>
            </a:r>
          </a:p>
        </p:txBody>
      </p:sp>
      <p:sp>
        <p:nvSpPr>
          <p:cNvPr id="19" name="TextBox 18">
            <a:extLst>
              <a:ext uri="{FF2B5EF4-FFF2-40B4-BE49-F238E27FC236}">
                <a16:creationId xmlns:a16="http://schemas.microsoft.com/office/drawing/2014/main" id="{AF873D4F-1EE1-0B4D-AFE2-9DB58F94056B}"/>
              </a:ext>
            </a:extLst>
          </p:cNvPr>
          <p:cNvSpPr txBox="1"/>
          <p:nvPr/>
        </p:nvSpPr>
        <p:spPr>
          <a:xfrm>
            <a:off x="7929712" y="5354313"/>
            <a:ext cx="2221171" cy="830997"/>
          </a:xfrm>
          <a:prstGeom prst="rect">
            <a:avLst/>
          </a:prstGeom>
          <a:noFill/>
        </p:spPr>
        <p:txBody>
          <a:bodyPr wrap="square" rtlCol="0">
            <a:spAutoFit/>
          </a:bodyPr>
          <a:lstStyle/>
          <a:p>
            <a:r>
              <a:rPr lang="en-US" sz="2400" dirty="0"/>
              <a:t>Prefers complex ideas</a:t>
            </a:r>
          </a:p>
        </p:txBody>
      </p:sp>
      <p:sp>
        <p:nvSpPr>
          <p:cNvPr id="20" name="TextBox 19">
            <a:extLst>
              <a:ext uri="{FF2B5EF4-FFF2-40B4-BE49-F238E27FC236}">
                <a16:creationId xmlns:a16="http://schemas.microsoft.com/office/drawing/2014/main" id="{C19D3BA9-FE4F-0641-8082-F8BEFBBFCC55}"/>
              </a:ext>
            </a:extLst>
          </p:cNvPr>
          <p:cNvSpPr txBox="1"/>
          <p:nvPr/>
        </p:nvSpPr>
        <p:spPr>
          <a:xfrm>
            <a:off x="9997444" y="2457935"/>
            <a:ext cx="2221171" cy="1569660"/>
          </a:xfrm>
          <a:prstGeom prst="rect">
            <a:avLst/>
          </a:prstGeom>
          <a:noFill/>
        </p:spPr>
        <p:txBody>
          <a:bodyPr wrap="square" rtlCol="0">
            <a:spAutoFit/>
          </a:bodyPr>
          <a:lstStyle/>
          <a:p>
            <a:r>
              <a:rPr lang="en-US" sz="2400" dirty="0"/>
              <a:t>Can be assertive and stubborn about own ideas</a:t>
            </a:r>
          </a:p>
        </p:txBody>
      </p:sp>
    </p:spTree>
    <p:extLst>
      <p:ext uri="{BB962C8B-B14F-4D97-AF65-F5344CB8AC3E}">
        <p14:creationId xmlns:p14="http://schemas.microsoft.com/office/powerpoint/2010/main" val="291848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856434-712E-4848-ADF9-0BAAC7B301B0}"/>
              </a:ext>
            </a:extLst>
          </p:cNvPr>
          <p:cNvSpPr txBox="1"/>
          <p:nvPr/>
        </p:nvSpPr>
        <p:spPr>
          <a:xfrm>
            <a:off x="7978391" y="1870690"/>
            <a:ext cx="2221171" cy="1200329"/>
          </a:xfrm>
          <a:prstGeom prst="rect">
            <a:avLst/>
          </a:prstGeom>
          <a:noFill/>
        </p:spPr>
        <p:txBody>
          <a:bodyPr wrap="square" rtlCol="0">
            <a:spAutoFit/>
          </a:bodyPr>
          <a:lstStyle/>
          <a:p>
            <a:r>
              <a:rPr lang="en-US" sz="2400" dirty="0"/>
              <a:t>Can be bored and stop paying attention</a:t>
            </a:r>
          </a:p>
        </p:txBody>
      </p:sp>
      <p:sp>
        <p:nvSpPr>
          <p:cNvPr id="3" name="TextBox 2">
            <a:extLst>
              <a:ext uri="{FF2B5EF4-FFF2-40B4-BE49-F238E27FC236}">
                <a16:creationId xmlns:a16="http://schemas.microsoft.com/office/drawing/2014/main" id="{2D8C9F1D-4D93-4145-A9EC-237D8EA41CC6}"/>
              </a:ext>
            </a:extLst>
          </p:cNvPr>
          <p:cNvSpPr txBox="1"/>
          <p:nvPr/>
        </p:nvSpPr>
        <p:spPr>
          <a:xfrm>
            <a:off x="8789012" y="3440351"/>
            <a:ext cx="2221171" cy="830997"/>
          </a:xfrm>
          <a:prstGeom prst="rect">
            <a:avLst/>
          </a:prstGeom>
          <a:noFill/>
        </p:spPr>
        <p:txBody>
          <a:bodyPr wrap="square" rtlCol="0">
            <a:spAutoFit/>
          </a:bodyPr>
          <a:lstStyle/>
          <a:p>
            <a:r>
              <a:rPr lang="en-US" sz="2400" dirty="0"/>
              <a:t>Can be the class clown</a:t>
            </a:r>
          </a:p>
        </p:txBody>
      </p:sp>
      <p:sp>
        <p:nvSpPr>
          <p:cNvPr id="4" name="TextBox 3">
            <a:extLst>
              <a:ext uri="{FF2B5EF4-FFF2-40B4-BE49-F238E27FC236}">
                <a16:creationId xmlns:a16="http://schemas.microsoft.com/office/drawing/2014/main" id="{B2089A77-CD4C-A24D-8BF6-A27CBC13F94C}"/>
              </a:ext>
            </a:extLst>
          </p:cNvPr>
          <p:cNvSpPr txBox="1"/>
          <p:nvPr/>
        </p:nvSpPr>
        <p:spPr>
          <a:xfrm>
            <a:off x="7811028" y="4480301"/>
            <a:ext cx="2221171" cy="1200329"/>
          </a:xfrm>
          <a:prstGeom prst="rect">
            <a:avLst/>
          </a:prstGeom>
          <a:noFill/>
        </p:spPr>
        <p:txBody>
          <a:bodyPr wrap="square" rtlCol="0">
            <a:spAutoFit/>
          </a:bodyPr>
          <a:lstStyle/>
          <a:p>
            <a:r>
              <a:rPr lang="en-US" sz="2400" dirty="0"/>
              <a:t>Doesn’t try because he wants to fit in</a:t>
            </a:r>
          </a:p>
        </p:txBody>
      </p:sp>
      <p:sp>
        <p:nvSpPr>
          <p:cNvPr id="5" name="TextBox 4">
            <a:extLst>
              <a:ext uri="{FF2B5EF4-FFF2-40B4-BE49-F238E27FC236}">
                <a16:creationId xmlns:a16="http://schemas.microsoft.com/office/drawing/2014/main" id="{93EF5F2D-FDE9-C64B-89C1-B167F188F11A}"/>
              </a:ext>
            </a:extLst>
          </p:cNvPr>
          <p:cNvSpPr txBox="1"/>
          <p:nvPr/>
        </p:nvSpPr>
        <p:spPr>
          <a:xfrm>
            <a:off x="271304" y="1639858"/>
            <a:ext cx="2221171" cy="1200329"/>
          </a:xfrm>
          <a:prstGeom prst="rect">
            <a:avLst/>
          </a:prstGeom>
          <a:noFill/>
        </p:spPr>
        <p:txBody>
          <a:bodyPr wrap="square" rtlCol="0">
            <a:spAutoFit/>
          </a:bodyPr>
          <a:lstStyle/>
          <a:p>
            <a:r>
              <a:rPr lang="en-US" sz="2400" dirty="0"/>
              <a:t>Poor organizational skills</a:t>
            </a:r>
          </a:p>
        </p:txBody>
      </p:sp>
      <p:sp>
        <p:nvSpPr>
          <p:cNvPr id="6" name="TextBox 5">
            <a:extLst>
              <a:ext uri="{FF2B5EF4-FFF2-40B4-BE49-F238E27FC236}">
                <a16:creationId xmlns:a16="http://schemas.microsoft.com/office/drawing/2014/main" id="{B7C49FA1-D8CC-5D42-9B5A-4B07BD78299F}"/>
              </a:ext>
            </a:extLst>
          </p:cNvPr>
          <p:cNvSpPr txBox="1"/>
          <p:nvPr/>
        </p:nvSpPr>
        <p:spPr>
          <a:xfrm>
            <a:off x="2699711" y="1705749"/>
            <a:ext cx="1677418" cy="830997"/>
          </a:xfrm>
          <a:prstGeom prst="rect">
            <a:avLst/>
          </a:prstGeom>
          <a:noFill/>
        </p:spPr>
        <p:txBody>
          <a:bodyPr wrap="square" rtlCol="0">
            <a:spAutoFit/>
          </a:bodyPr>
          <a:lstStyle/>
          <a:p>
            <a:r>
              <a:rPr lang="en-US" sz="2400" dirty="0"/>
              <a:t>Poor work habits</a:t>
            </a:r>
          </a:p>
        </p:txBody>
      </p:sp>
      <p:sp>
        <p:nvSpPr>
          <p:cNvPr id="7" name="TextBox 6">
            <a:extLst>
              <a:ext uri="{FF2B5EF4-FFF2-40B4-BE49-F238E27FC236}">
                <a16:creationId xmlns:a16="http://schemas.microsoft.com/office/drawing/2014/main" id="{7CDDBE80-7B39-4D4D-9141-7C2E916C0C33}"/>
              </a:ext>
            </a:extLst>
          </p:cNvPr>
          <p:cNvSpPr txBox="1"/>
          <p:nvPr/>
        </p:nvSpPr>
        <p:spPr>
          <a:xfrm>
            <a:off x="4920882" y="1639858"/>
            <a:ext cx="2221171" cy="830997"/>
          </a:xfrm>
          <a:prstGeom prst="rect">
            <a:avLst/>
          </a:prstGeom>
          <a:noFill/>
        </p:spPr>
        <p:txBody>
          <a:bodyPr wrap="square" rtlCol="0">
            <a:spAutoFit/>
          </a:bodyPr>
          <a:lstStyle/>
          <a:p>
            <a:r>
              <a:rPr lang="en-US" sz="2400" dirty="0"/>
              <a:t>Lack of common sense</a:t>
            </a:r>
          </a:p>
        </p:txBody>
      </p:sp>
      <p:sp>
        <p:nvSpPr>
          <p:cNvPr id="8" name="TextBox 7">
            <a:extLst>
              <a:ext uri="{FF2B5EF4-FFF2-40B4-BE49-F238E27FC236}">
                <a16:creationId xmlns:a16="http://schemas.microsoft.com/office/drawing/2014/main" id="{4452897B-155E-474E-BFA9-299EAC28541C}"/>
              </a:ext>
            </a:extLst>
          </p:cNvPr>
          <p:cNvSpPr txBox="1"/>
          <p:nvPr/>
        </p:nvSpPr>
        <p:spPr>
          <a:xfrm>
            <a:off x="271304" y="2991471"/>
            <a:ext cx="2221171" cy="1200329"/>
          </a:xfrm>
          <a:prstGeom prst="rect">
            <a:avLst/>
          </a:prstGeom>
          <a:noFill/>
        </p:spPr>
        <p:txBody>
          <a:bodyPr wrap="square" rtlCol="0">
            <a:spAutoFit/>
          </a:bodyPr>
          <a:lstStyle/>
          <a:p>
            <a:r>
              <a:rPr lang="en-US" sz="2400" dirty="0"/>
              <a:t>Students have many ideas, but can’t </a:t>
            </a:r>
            <a:r>
              <a:rPr lang="en-US" sz="2400" dirty="0" err="1"/>
              <a:t>prioritise</a:t>
            </a:r>
            <a:endParaRPr lang="en-US" sz="2400" dirty="0"/>
          </a:p>
        </p:txBody>
      </p:sp>
      <p:sp>
        <p:nvSpPr>
          <p:cNvPr id="9" name="TextBox 8">
            <a:extLst>
              <a:ext uri="{FF2B5EF4-FFF2-40B4-BE49-F238E27FC236}">
                <a16:creationId xmlns:a16="http://schemas.microsoft.com/office/drawing/2014/main" id="{5A3D08FF-BC96-AB47-B879-B4CF7D0556E3}"/>
              </a:ext>
            </a:extLst>
          </p:cNvPr>
          <p:cNvSpPr txBox="1"/>
          <p:nvPr/>
        </p:nvSpPr>
        <p:spPr>
          <a:xfrm>
            <a:off x="2699710" y="3027855"/>
            <a:ext cx="2221171" cy="1200329"/>
          </a:xfrm>
          <a:prstGeom prst="rect">
            <a:avLst/>
          </a:prstGeom>
          <a:noFill/>
        </p:spPr>
        <p:txBody>
          <a:bodyPr wrap="square" rtlCol="0">
            <a:spAutoFit/>
          </a:bodyPr>
          <a:lstStyle/>
          <a:p>
            <a:r>
              <a:rPr lang="en-US" sz="2400" dirty="0"/>
              <a:t>Can be talented in one aspect of learning only</a:t>
            </a:r>
          </a:p>
        </p:txBody>
      </p:sp>
      <p:sp>
        <p:nvSpPr>
          <p:cNvPr id="10" name="TextBox 9">
            <a:extLst>
              <a:ext uri="{FF2B5EF4-FFF2-40B4-BE49-F238E27FC236}">
                <a16:creationId xmlns:a16="http://schemas.microsoft.com/office/drawing/2014/main" id="{8B48AB6A-AE2F-AD40-BA92-C1D7F266FFB3}"/>
              </a:ext>
            </a:extLst>
          </p:cNvPr>
          <p:cNvSpPr txBox="1"/>
          <p:nvPr/>
        </p:nvSpPr>
        <p:spPr>
          <a:xfrm>
            <a:off x="5385448" y="2840187"/>
            <a:ext cx="2221171" cy="1200329"/>
          </a:xfrm>
          <a:prstGeom prst="rect">
            <a:avLst/>
          </a:prstGeom>
          <a:noFill/>
        </p:spPr>
        <p:txBody>
          <a:bodyPr wrap="square" rtlCol="0">
            <a:spAutoFit/>
          </a:bodyPr>
          <a:lstStyle/>
          <a:p>
            <a:r>
              <a:rPr lang="en-US" sz="2400" dirty="0"/>
              <a:t>Looks to be dreaming but is thinking</a:t>
            </a:r>
          </a:p>
        </p:txBody>
      </p:sp>
      <p:sp>
        <p:nvSpPr>
          <p:cNvPr id="11" name="TextBox 10">
            <a:extLst>
              <a:ext uri="{FF2B5EF4-FFF2-40B4-BE49-F238E27FC236}">
                <a16:creationId xmlns:a16="http://schemas.microsoft.com/office/drawing/2014/main" id="{A06C8DFF-121C-D545-AA2D-868AA89E2961}"/>
              </a:ext>
            </a:extLst>
          </p:cNvPr>
          <p:cNvSpPr txBox="1"/>
          <p:nvPr/>
        </p:nvSpPr>
        <p:spPr>
          <a:xfrm>
            <a:off x="271304" y="4460507"/>
            <a:ext cx="2221171" cy="830997"/>
          </a:xfrm>
          <a:prstGeom prst="rect">
            <a:avLst/>
          </a:prstGeom>
          <a:noFill/>
        </p:spPr>
        <p:txBody>
          <a:bodyPr wrap="square" rtlCol="0">
            <a:spAutoFit/>
          </a:bodyPr>
          <a:lstStyle/>
          <a:p>
            <a:r>
              <a:rPr lang="en-US" sz="2400" dirty="0"/>
              <a:t>Can be overly emotional</a:t>
            </a:r>
          </a:p>
        </p:txBody>
      </p:sp>
      <p:sp>
        <p:nvSpPr>
          <p:cNvPr id="12" name="TextBox 11">
            <a:extLst>
              <a:ext uri="{FF2B5EF4-FFF2-40B4-BE49-F238E27FC236}">
                <a16:creationId xmlns:a16="http://schemas.microsoft.com/office/drawing/2014/main" id="{3C147B8A-89A1-4A48-A028-F8FA7E829F35}"/>
              </a:ext>
            </a:extLst>
          </p:cNvPr>
          <p:cNvSpPr txBox="1"/>
          <p:nvPr/>
        </p:nvSpPr>
        <p:spPr>
          <a:xfrm>
            <a:off x="2699709" y="4475971"/>
            <a:ext cx="2221171" cy="1569660"/>
          </a:xfrm>
          <a:prstGeom prst="rect">
            <a:avLst/>
          </a:prstGeom>
          <a:noFill/>
        </p:spPr>
        <p:txBody>
          <a:bodyPr wrap="square" rtlCol="0">
            <a:spAutoFit/>
          </a:bodyPr>
          <a:lstStyle/>
          <a:p>
            <a:r>
              <a:rPr lang="en-US" sz="2400" dirty="0"/>
              <a:t>Very sensitive towards emotions of others</a:t>
            </a:r>
          </a:p>
        </p:txBody>
      </p:sp>
      <p:sp>
        <p:nvSpPr>
          <p:cNvPr id="13" name="TextBox 12">
            <a:extLst>
              <a:ext uri="{FF2B5EF4-FFF2-40B4-BE49-F238E27FC236}">
                <a16:creationId xmlns:a16="http://schemas.microsoft.com/office/drawing/2014/main" id="{B9DECF9B-5E8D-DD46-8B14-0AD683E7AFB5}"/>
              </a:ext>
            </a:extLst>
          </p:cNvPr>
          <p:cNvSpPr txBox="1"/>
          <p:nvPr/>
        </p:nvSpPr>
        <p:spPr>
          <a:xfrm>
            <a:off x="5128114" y="4475971"/>
            <a:ext cx="2221171" cy="461665"/>
          </a:xfrm>
          <a:prstGeom prst="rect">
            <a:avLst/>
          </a:prstGeom>
          <a:noFill/>
        </p:spPr>
        <p:txBody>
          <a:bodyPr wrap="square" rtlCol="0">
            <a:spAutoFit/>
          </a:bodyPr>
          <a:lstStyle/>
          <a:p>
            <a:r>
              <a:rPr lang="en-US" sz="2400" dirty="0"/>
              <a:t>Poor social skills</a:t>
            </a:r>
          </a:p>
        </p:txBody>
      </p:sp>
      <p:sp>
        <p:nvSpPr>
          <p:cNvPr id="14" name="TextBox 13">
            <a:extLst>
              <a:ext uri="{FF2B5EF4-FFF2-40B4-BE49-F238E27FC236}">
                <a16:creationId xmlns:a16="http://schemas.microsoft.com/office/drawing/2014/main" id="{7538BCCB-81E7-9E42-A1EE-98EAFA0EB730}"/>
              </a:ext>
            </a:extLst>
          </p:cNvPr>
          <p:cNvSpPr txBox="1"/>
          <p:nvPr/>
        </p:nvSpPr>
        <p:spPr>
          <a:xfrm>
            <a:off x="5128114" y="5218142"/>
            <a:ext cx="2221171" cy="461665"/>
          </a:xfrm>
          <a:prstGeom prst="rect">
            <a:avLst/>
          </a:prstGeom>
          <a:noFill/>
        </p:spPr>
        <p:txBody>
          <a:bodyPr wrap="square" rtlCol="0">
            <a:spAutoFit/>
          </a:bodyPr>
          <a:lstStyle/>
          <a:p>
            <a:r>
              <a:rPr lang="en-US" sz="2400" dirty="0"/>
              <a:t>Low self esteem</a:t>
            </a:r>
          </a:p>
        </p:txBody>
      </p:sp>
      <p:sp>
        <p:nvSpPr>
          <p:cNvPr id="15" name="Title 14">
            <a:extLst>
              <a:ext uri="{FF2B5EF4-FFF2-40B4-BE49-F238E27FC236}">
                <a16:creationId xmlns:a16="http://schemas.microsoft.com/office/drawing/2014/main" id="{C7918AEE-7D16-5346-BF09-327EB5BFDA4A}"/>
              </a:ext>
            </a:extLst>
          </p:cNvPr>
          <p:cNvSpPr>
            <a:spLocks noGrp="1"/>
          </p:cNvSpPr>
          <p:nvPr>
            <p:ph type="title"/>
          </p:nvPr>
        </p:nvSpPr>
        <p:spPr>
          <a:xfrm>
            <a:off x="838200" y="365125"/>
            <a:ext cx="10515600" cy="905169"/>
          </a:xfrm>
        </p:spPr>
        <p:txBody>
          <a:bodyPr>
            <a:normAutofit/>
          </a:bodyPr>
          <a:lstStyle/>
          <a:p>
            <a:r>
              <a:rPr lang="en-US" sz="4000" dirty="0"/>
              <a:t>Characteristics of Gifted and Talented students</a:t>
            </a:r>
          </a:p>
        </p:txBody>
      </p:sp>
      <p:sp>
        <p:nvSpPr>
          <p:cNvPr id="16" name="Content Placeholder 15">
            <a:extLst>
              <a:ext uri="{FF2B5EF4-FFF2-40B4-BE49-F238E27FC236}">
                <a16:creationId xmlns:a16="http://schemas.microsoft.com/office/drawing/2014/main" id="{53649F22-C0B8-6343-8C3A-1A8FD26579CB}"/>
              </a:ext>
            </a:extLst>
          </p:cNvPr>
          <p:cNvSpPr>
            <a:spLocks noGrp="1"/>
          </p:cNvSpPr>
          <p:nvPr>
            <p:ph idx="1"/>
          </p:nvPr>
        </p:nvSpPr>
        <p:spPr>
          <a:xfrm>
            <a:off x="271305" y="1406770"/>
            <a:ext cx="11234058" cy="4770194"/>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5728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DFE80-BA03-C847-88D6-5978BA2EF227}"/>
              </a:ext>
            </a:extLst>
          </p:cNvPr>
          <p:cNvSpPr>
            <a:spLocks noGrp="1"/>
          </p:cNvSpPr>
          <p:nvPr>
            <p:ph type="title"/>
          </p:nvPr>
        </p:nvSpPr>
        <p:spPr>
          <a:xfrm>
            <a:off x="838200" y="365126"/>
            <a:ext cx="10515600" cy="629662"/>
          </a:xfrm>
        </p:spPr>
        <p:txBody>
          <a:bodyPr>
            <a:normAutofit/>
          </a:bodyPr>
          <a:lstStyle/>
          <a:p>
            <a:r>
              <a:rPr lang="en-US" sz="3600" dirty="0"/>
              <a:t>How can you support your child</a:t>
            </a:r>
          </a:p>
        </p:txBody>
      </p:sp>
      <p:sp>
        <p:nvSpPr>
          <p:cNvPr id="3" name="Content Placeholder 2">
            <a:extLst>
              <a:ext uri="{FF2B5EF4-FFF2-40B4-BE49-F238E27FC236}">
                <a16:creationId xmlns:a16="http://schemas.microsoft.com/office/drawing/2014/main" id="{4FA6FD13-2980-B641-BAF5-C1F9A34743E1}"/>
              </a:ext>
            </a:extLst>
          </p:cNvPr>
          <p:cNvSpPr>
            <a:spLocks noGrp="1"/>
          </p:cNvSpPr>
          <p:nvPr>
            <p:ph idx="1"/>
          </p:nvPr>
        </p:nvSpPr>
        <p:spPr>
          <a:xfrm>
            <a:off x="838200" y="1115367"/>
            <a:ext cx="10515600" cy="5061596"/>
          </a:xfrm>
        </p:spPr>
        <p:txBody>
          <a:bodyPr/>
          <a:lstStyle/>
          <a:p>
            <a:r>
              <a:rPr lang="en-US" dirty="0"/>
              <a:t>Support their abilities: </a:t>
            </a:r>
          </a:p>
          <a:p>
            <a:pPr lvl="1"/>
            <a:r>
              <a:rPr lang="en-US" dirty="0"/>
              <a:t>Allow your child to read well above age level but still do bed time reading. Discuss books at a more abstract level. </a:t>
            </a:r>
            <a:r>
              <a:rPr lang="en-US" dirty="0" err="1"/>
              <a:t>Ie</a:t>
            </a:r>
            <a:r>
              <a:rPr lang="en-US" dirty="0"/>
              <a:t> friendships, right and wrong etc.</a:t>
            </a:r>
          </a:p>
          <a:p>
            <a:pPr marL="457200" lvl="1" indent="0">
              <a:buNone/>
            </a:pPr>
            <a:r>
              <a:rPr lang="en-US" dirty="0"/>
              <a:t>    Read the book yourself first</a:t>
            </a:r>
          </a:p>
          <a:p>
            <a:pPr lvl="1"/>
            <a:r>
              <a:rPr lang="en-US" dirty="0"/>
              <a:t>Offer games that are well above age level</a:t>
            </a:r>
          </a:p>
          <a:p>
            <a:pPr lvl="1"/>
            <a:r>
              <a:rPr lang="en-US" dirty="0"/>
              <a:t>Use more complicated language in conversations</a:t>
            </a:r>
          </a:p>
          <a:p>
            <a:pPr lvl="1"/>
            <a:r>
              <a:rPr lang="en-US" dirty="0"/>
              <a:t>Allow them to find out about ideas, let them read adult non-fiction books or use websites like National Geographic</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423410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426E1-032A-C744-9AAB-4EDA26428E66}"/>
              </a:ext>
            </a:extLst>
          </p:cNvPr>
          <p:cNvSpPr>
            <a:spLocks noGrp="1"/>
          </p:cNvSpPr>
          <p:nvPr>
            <p:ph type="title"/>
          </p:nvPr>
        </p:nvSpPr>
        <p:spPr>
          <a:xfrm>
            <a:off x="838200" y="365126"/>
            <a:ext cx="10515600" cy="850726"/>
          </a:xfrm>
        </p:spPr>
        <p:txBody>
          <a:bodyPr/>
          <a:lstStyle/>
          <a:p>
            <a:r>
              <a:rPr lang="en-US" dirty="0"/>
              <a:t>Teach </a:t>
            </a:r>
            <a:r>
              <a:rPr lang="en-US" dirty="0" err="1"/>
              <a:t>organisation</a:t>
            </a:r>
            <a:r>
              <a:rPr lang="en-US" dirty="0"/>
              <a:t> skills</a:t>
            </a:r>
          </a:p>
        </p:txBody>
      </p:sp>
      <p:sp>
        <p:nvSpPr>
          <p:cNvPr id="3" name="Content Placeholder 2">
            <a:extLst>
              <a:ext uri="{FF2B5EF4-FFF2-40B4-BE49-F238E27FC236}">
                <a16:creationId xmlns:a16="http://schemas.microsoft.com/office/drawing/2014/main" id="{0E5BC36B-00B8-974B-9CF1-7891B2987D76}"/>
              </a:ext>
            </a:extLst>
          </p:cNvPr>
          <p:cNvSpPr>
            <a:spLocks noGrp="1"/>
          </p:cNvSpPr>
          <p:nvPr>
            <p:ph idx="1"/>
          </p:nvPr>
        </p:nvSpPr>
        <p:spPr>
          <a:xfrm>
            <a:off x="838200" y="1296237"/>
            <a:ext cx="10515600" cy="4880726"/>
          </a:xfrm>
        </p:spPr>
        <p:txBody>
          <a:bodyPr/>
          <a:lstStyle/>
          <a:p>
            <a:r>
              <a:rPr lang="en-US" dirty="0"/>
              <a:t>Help your child to remember by setting up routines</a:t>
            </a:r>
          </a:p>
          <a:p>
            <a:r>
              <a:rPr lang="en-US" dirty="0" err="1"/>
              <a:t>Organisation</a:t>
            </a:r>
            <a:r>
              <a:rPr lang="en-US" dirty="0"/>
              <a:t> skills influence organizing games, making things, writing a text and doing research. Help your child to order actions logically</a:t>
            </a:r>
          </a:p>
          <a:p>
            <a:r>
              <a:rPr lang="en-US" dirty="0"/>
              <a:t>Use strategies to be </a:t>
            </a:r>
            <a:r>
              <a:rPr lang="en-US" dirty="0" err="1"/>
              <a:t>organised</a:t>
            </a:r>
            <a:r>
              <a:rPr lang="en-US" dirty="0"/>
              <a:t>. Have a homework folder and develop the routine to put homework back in the folder and schoolbag. </a:t>
            </a:r>
          </a:p>
          <a:p>
            <a:r>
              <a:rPr lang="en-US" dirty="0"/>
              <a:t>Don’t have too many items in a pencil case. </a:t>
            </a:r>
          </a:p>
          <a:p>
            <a:r>
              <a:rPr lang="en-US" dirty="0"/>
              <a:t>Don’t do things for your child but support them by asking what they should be doing.</a:t>
            </a:r>
          </a:p>
          <a:p>
            <a:r>
              <a:rPr lang="en-US" dirty="0"/>
              <a:t>Make lists and prepare the night before</a:t>
            </a:r>
          </a:p>
        </p:txBody>
      </p:sp>
    </p:spTree>
    <p:extLst>
      <p:ext uri="{BB962C8B-B14F-4D97-AF65-F5344CB8AC3E}">
        <p14:creationId xmlns:p14="http://schemas.microsoft.com/office/powerpoint/2010/main" val="92856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1CB9-E7DD-E54D-AD74-6AEBDC218E3B}"/>
              </a:ext>
            </a:extLst>
          </p:cNvPr>
          <p:cNvSpPr>
            <a:spLocks noGrp="1"/>
          </p:cNvSpPr>
          <p:nvPr>
            <p:ph type="title"/>
          </p:nvPr>
        </p:nvSpPr>
        <p:spPr/>
        <p:txBody>
          <a:bodyPr>
            <a:normAutofit/>
          </a:bodyPr>
          <a:lstStyle/>
          <a:p>
            <a:r>
              <a:rPr lang="en-US" sz="3600" dirty="0"/>
              <a:t>Learns complex concepts easily but makes mistakes in easy tasks</a:t>
            </a:r>
          </a:p>
        </p:txBody>
      </p:sp>
      <p:sp>
        <p:nvSpPr>
          <p:cNvPr id="3" name="Content Placeholder 2">
            <a:extLst>
              <a:ext uri="{FF2B5EF4-FFF2-40B4-BE49-F238E27FC236}">
                <a16:creationId xmlns:a16="http://schemas.microsoft.com/office/drawing/2014/main" id="{C18FCD5E-8DC5-1C40-9285-0BAD8D00935A}"/>
              </a:ext>
            </a:extLst>
          </p:cNvPr>
          <p:cNvSpPr>
            <a:spLocks noGrp="1"/>
          </p:cNvSpPr>
          <p:nvPr>
            <p:ph idx="1"/>
          </p:nvPr>
        </p:nvSpPr>
        <p:spPr/>
        <p:txBody>
          <a:bodyPr/>
          <a:lstStyle/>
          <a:p>
            <a:r>
              <a:rPr lang="en-US" dirty="0"/>
              <a:t>Emphasize the importance of the easy tasks </a:t>
            </a:r>
          </a:p>
          <a:p>
            <a:r>
              <a:rPr lang="en-US" dirty="0"/>
              <a:t>How can repetitive work be made more fun practice your times tables with an online </a:t>
            </a:r>
            <a:r>
              <a:rPr lang="en-US" dirty="0" err="1"/>
              <a:t>Maths</a:t>
            </a:r>
            <a:r>
              <a:rPr lang="en-US" dirty="0"/>
              <a:t> trainer</a:t>
            </a:r>
          </a:p>
          <a:p>
            <a:r>
              <a:rPr lang="en-US" dirty="0"/>
              <a:t>Use real life examples to explain that abstract concepts are important</a:t>
            </a:r>
          </a:p>
          <a:p>
            <a:endParaRPr lang="en-US" dirty="0"/>
          </a:p>
        </p:txBody>
      </p:sp>
    </p:spTree>
    <p:extLst>
      <p:ext uri="{BB962C8B-B14F-4D97-AF65-F5344CB8AC3E}">
        <p14:creationId xmlns:p14="http://schemas.microsoft.com/office/powerpoint/2010/main" val="1870867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2722C-8C2E-3842-95B7-5BDDE2C20F96}"/>
              </a:ext>
            </a:extLst>
          </p:cNvPr>
          <p:cNvSpPr>
            <a:spLocks noGrp="1"/>
          </p:cNvSpPr>
          <p:nvPr>
            <p:ph type="title"/>
          </p:nvPr>
        </p:nvSpPr>
        <p:spPr/>
        <p:txBody>
          <a:bodyPr/>
          <a:lstStyle/>
          <a:p>
            <a:pPr algn="ctr"/>
            <a:r>
              <a:rPr lang="en-US" dirty="0"/>
              <a:t>What does it mean to be gifted and talented?</a:t>
            </a:r>
          </a:p>
        </p:txBody>
      </p:sp>
      <p:sp>
        <p:nvSpPr>
          <p:cNvPr id="4" name="Content Placeholder 3">
            <a:extLst>
              <a:ext uri="{FF2B5EF4-FFF2-40B4-BE49-F238E27FC236}">
                <a16:creationId xmlns:a16="http://schemas.microsoft.com/office/drawing/2014/main" id="{02815B74-452A-D348-8462-63D27C356F84}"/>
              </a:ext>
            </a:extLst>
          </p:cNvPr>
          <p:cNvSpPr>
            <a:spLocks noGrp="1"/>
          </p:cNvSpPr>
          <p:nvPr>
            <p:ph idx="1"/>
          </p:nvPr>
        </p:nvSpPr>
        <p:spPr/>
        <p:txBody>
          <a:bodyPr/>
          <a:lstStyle/>
          <a:p>
            <a:r>
              <a:rPr lang="en-US" dirty="0"/>
              <a:t>What kind of smart do we use in schooling and work?</a:t>
            </a:r>
          </a:p>
          <a:p>
            <a:pPr lvl="1"/>
            <a:r>
              <a:rPr lang="en-US" dirty="0"/>
              <a:t>Memory</a:t>
            </a:r>
          </a:p>
          <a:p>
            <a:pPr lvl="1"/>
            <a:r>
              <a:rPr lang="en-US" dirty="0"/>
              <a:t>Being good writers/ speakers</a:t>
            </a:r>
          </a:p>
          <a:p>
            <a:pPr lvl="1"/>
            <a:r>
              <a:rPr lang="en-US" dirty="0"/>
              <a:t>Excellent mathematicians</a:t>
            </a:r>
          </a:p>
          <a:p>
            <a:pPr lvl="1"/>
            <a:r>
              <a:rPr lang="en-US" dirty="0"/>
              <a:t>Higher order thinking</a:t>
            </a:r>
          </a:p>
          <a:p>
            <a:pPr lvl="1"/>
            <a:r>
              <a:rPr lang="en-US" dirty="0"/>
              <a:t>Being able to grasp concepts quickly</a:t>
            </a:r>
          </a:p>
          <a:p>
            <a:pPr lvl="1"/>
            <a:r>
              <a:rPr lang="en-US" dirty="0"/>
              <a:t>Being ably to connect concepts and facts from different learning areas (implied relationships)</a:t>
            </a:r>
          </a:p>
          <a:p>
            <a:r>
              <a:rPr lang="en-US" dirty="0"/>
              <a:t>Which skills do we require when completing a university degree or to be an inventor?</a:t>
            </a:r>
          </a:p>
        </p:txBody>
      </p:sp>
    </p:spTree>
    <p:extLst>
      <p:ext uri="{BB962C8B-B14F-4D97-AF65-F5344CB8AC3E}">
        <p14:creationId xmlns:p14="http://schemas.microsoft.com/office/powerpoint/2010/main" val="3244295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1084</Words>
  <Application>Microsoft Macintosh PowerPoint</Application>
  <PresentationFormat>Widescreen</PresentationFormat>
  <Paragraphs>145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Identifying  Gifted and Talented Students </vt:lpstr>
      <vt:lpstr>Who are our Gifted and Talented students?</vt:lpstr>
      <vt:lpstr> How do we identify students: </vt:lpstr>
      <vt:lpstr>PowerPoint Presentation</vt:lpstr>
      <vt:lpstr>Characteristics of Gifted and Talented students</vt:lpstr>
      <vt:lpstr>How can you support your child</vt:lpstr>
      <vt:lpstr>Teach organisation skills</vt:lpstr>
      <vt:lpstr>Learns complex concepts easily but makes mistakes in easy tasks</vt:lpstr>
      <vt:lpstr>What does it mean to be gifted and talented?</vt:lpstr>
      <vt:lpstr>Lack of commonsense and poor social skills</vt:lpstr>
      <vt:lpstr>Students have many ideas and can’t prioritise or complete a task</vt:lpstr>
      <vt:lpstr>Poor work habits</vt:lpstr>
      <vt:lpstr>PowerPoint Presentation</vt:lpstr>
      <vt:lpstr>Language</vt:lpstr>
      <vt:lpstr>Maths</vt:lpstr>
      <vt:lpstr>Imagineers program</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Gifted and Talented Students </dc:title>
  <dc:creator>Esther Vos Workman (St Mary's Primary School - Kalgoorlie)</dc:creator>
  <cp:lastModifiedBy>Esther Vos Workman (St Mary's Primary School - Kalgoorlie)</cp:lastModifiedBy>
  <cp:revision>23</cp:revision>
  <dcterms:created xsi:type="dcterms:W3CDTF">2019-02-21T06:24:32Z</dcterms:created>
  <dcterms:modified xsi:type="dcterms:W3CDTF">2019-02-28T04:56:29Z</dcterms:modified>
</cp:coreProperties>
</file>